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2" r:id="rId5"/>
  </p:sldMasterIdLst>
  <p:notesMasterIdLst>
    <p:notesMasterId r:id="rId43"/>
  </p:notesMasterIdLst>
  <p:handoutMasterIdLst>
    <p:handoutMasterId r:id="rId44"/>
  </p:handoutMasterIdLst>
  <p:sldIdLst>
    <p:sldId id="257" r:id="rId6"/>
    <p:sldId id="285" r:id="rId7"/>
    <p:sldId id="296" r:id="rId8"/>
    <p:sldId id="286" r:id="rId9"/>
    <p:sldId id="295" r:id="rId10"/>
    <p:sldId id="287" r:id="rId11"/>
    <p:sldId id="291" r:id="rId12"/>
    <p:sldId id="292" r:id="rId13"/>
    <p:sldId id="293" r:id="rId14"/>
    <p:sldId id="294" r:id="rId15"/>
    <p:sldId id="282" r:id="rId16"/>
    <p:sldId id="284" r:id="rId17"/>
    <p:sldId id="299" r:id="rId18"/>
    <p:sldId id="301" r:id="rId19"/>
    <p:sldId id="300" r:id="rId20"/>
    <p:sldId id="302" r:id="rId21"/>
    <p:sldId id="303" r:id="rId22"/>
    <p:sldId id="305" r:id="rId23"/>
    <p:sldId id="298" r:id="rId24"/>
    <p:sldId id="309" r:id="rId25"/>
    <p:sldId id="306" r:id="rId26"/>
    <p:sldId id="310" r:id="rId27"/>
    <p:sldId id="307" r:id="rId28"/>
    <p:sldId id="311" r:id="rId29"/>
    <p:sldId id="308" r:id="rId30"/>
    <p:sldId id="312" r:id="rId31"/>
    <p:sldId id="283" r:id="rId32"/>
    <p:sldId id="281" r:id="rId33"/>
    <p:sldId id="275" r:id="rId34"/>
    <p:sldId id="276" r:id="rId35"/>
    <p:sldId id="277" r:id="rId36"/>
    <p:sldId id="279" r:id="rId37"/>
    <p:sldId id="280" r:id="rId38"/>
    <p:sldId id="288" r:id="rId39"/>
    <p:sldId id="289" r:id="rId40"/>
    <p:sldId id="274" r:id="rId41"/>
    <p:sldId id="278" r:id="rId42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buClr>
        <a:schemeClr val="accent2"/>
      </a:buClr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accent2"/>
      </a:buClr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accent2"/>
      </a:buClr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accent2"/>
      </a:buClr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accent2"/>
      </a:buClr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heSans Swissco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6262"/>
    <a:srgbClr val="595959"/>
    <a:srgbClr val="0000CC"/>
    <a:srgbClr val="FFFFFF"/>
    <a:srgbClr val="007A37"/>
    <a:srgbClr val="7ED9EE"/>
    <a:srgbClr val="33C3E5"/>
    <a:srgbClr val="6FD5ED"/>
    <a:srgbClr val="88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1" autoAdjust="0"/>
    <p:restoredTop sz="90054" autoAdjust="0"/>
  </p:normalViewPr>
  <p:slideViewPr>
    <p:cSldViewPr snapToGrid="0" showGuides="1">
      <p:cViewPr varScale="1">
        <p:scale>
          <a:sx n="82" d="100"/>
          <a:sy n="82" d="100"/>
        </p:scale>
        <p:origin x="113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22"/>
    </p:cViewPr>
  </p:sorterViewPr>
  <p:notesViewPr>
    <p:cSldViewPr snapToGrid="0" showGuides="1">
      <p:cViewPr varScale="1">
        <p:scale>
          <a:sx n="64" d="100"/>
          <a:sy n="64" d="100"/>
        </p:scale>
        <p:origin x="-3432" y="-120"/>
      </p:cViewPr>
      <p:guideLst>
        <p:guide orient="horz" pos="3120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latin typeface="Arial" charset="0"/>
              </a:defRPr>
            </a:lvl1pPr>
          </a:lstStyle>
          <a:p>
            <a:pPr>
              <a:defRPr/>
            </a:pPr>
            <a:fld id="{0DFA4650-1057-4E3C-820A-9737E878B6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1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10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ata\CFI\Saisonbriefing\Sca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86" y="296326"/>
            <a:ext cx="1603777" cy="16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p_forum_logo_custo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04216" y="2626316"/>
            <a:ext cx="7215348" cy="3707249"/>
          </a:xfrm>
          <a:prstGeom prst="rect">
            <a:avLst/>
          </a:prstGeom>
        </p:spPr>
      </p:pic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915988" y="3357563"/>
            <a:ext cx="3589337" cy="0"/>
          </a:xfrm>
          <a:prstGeom prst="line">
            <a:avLst/>
          </a:prstGeom>
          <a:noFill/>
          <a:ln w="15875">
            <a:solidFill>
              <a:srgbClr val="595959"/>
            </a:solidFill>
            <a:round/>
            <a:headEnd/>
            <a:tailEnd/>
          </a:ln>
          <a:effectLst/>
        </p:spPr>
        <p:txBody>
          <a:bodyPr/>
          <a:lstStyle/>
          <a:p>
            <a:pPr lvl="0"/>
            <a:endParaRPr lang="de-CH" dirty="0">
              <a:latin typeface="Calibr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5988" y="1770063"/>
            <a:ext cx="7324725" cy="1570037"/>
          </a:xfrm>
        </p:spPr>
        <p:txBody>
          <a:bodyPr tIns="46800" rIns="90000" bIns="46800"/>
          <a:lstStyle>
            <a:lvl1pPr marL="0" indent="0"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err="1"/>
              <a:t>Longbriefing</a:t>
            </a:r>
            <a:r>
              <a:rPr lang="en-US" dirty="0"/>
              <a:t> </a:t>
            </a:r>
            <a:r>
              <a:rPr lang="en-US" dirty="0" err="1"/>
              <a:t>Thema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5988" y="3590925"/>
            <a:ext cx="3589337" cy="1062038"/>
          </a:xfrm>
        </p:spPr>
        <p:txBody>
          <a:bodyPr tIns="45720" rIns="91440" bIns="45720"/>
          <a:lstStyle>
            <a:lvl1pPr marL="0" indent="0">
              <a:buFontTx/>
              <a:buNone/>
              <a:defRPr sz="1400" baseline="0">
                <a:latin typeface="Calibri" pitchFamily="34" charset="0"/>
              </a:defRPr>
            </a:lvl1pPr>
          </a:lstStyle>
          <a:p>
            <a:r>
              <a:rPr lang="de-CH" noProof="0" dirty="0"/>
              <a:t>Ausbildungsschritt(e) einfügen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/>
          <a:stretch/>
        </p:blipFill>
        <p:spPr bwMode="auto">
          <a:xfrm>
            <a:off x="0" y="-24062"/>
            <a:ext cx="9144000" cy="688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1293253" y="3719529"/>
            <a:ext cx="7451679" cy="584561"/>
          </a:xfrm>
          <a:prstGeom prst="rect">
            <a:avLst/>
          </a:prstGeom>
          <a:noFill/>
        </p:spPr>
        <p:txBody>
          <a:bodyPr wrap="square" lIns="91227" tIns="45614" rIns="91227" bIns="45614" rtlCol="0">
            <a:spAutoFit/>
          </a:bodyPr>
          <a:lstStyle/>
          <a:p>
            <a:pPr algn="r">
              <a:spcBef>
                <a:spcPct val="20000"/>
              </a:spcBef>
              <a:buClr>
                <a:srgbClr val="11AAFF"/>
              </a:buClr>
            </a:pPr>
            <a:r>
              <a:rPr lang="de-CH" sz="3200" b="1" dirty="0">
                <a:solidFill>
                  <a:srgbClr val="FFFFFF"/>
                </a:solidFill>
                <a:latin typeface="Calibri" pitchFamily="34" charset="0"/>
              </a:rPr>
              <a:t>«Text»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2601" r="9385" b="3246"/>
          <a:stretch/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4367284" y="5661745"/>
            <a:ext cx="454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buClr>
                <a:srgbClr val="11AAFF"/>
              </a:buClr>
            </a:pPr>
            <a:r>
              <a:rPr lang="de-CH" sz="3200" b="1" dirty="0">
                <a:solidFill>
                  <a:srgbClr val="FFFFFF"/>
                </a:solidFill>
                <a:latin typeface="Calibri" pitchFamily="34" charset="0"/>
              </a:rPr>
              <a:t>«Text»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1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84C01-EC80-18B5-40A6-3E542FEF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EA471C-3AA7-E9AA-79B3-997E0FF59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5A916-3989-3EF3-1287-A18A435B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043D3E-B22C-83B5-5DD1-303362CA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0A9C5-C2FF-46EF-9147-FD1A25A3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971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61D7-FA92-9A79-602F-7A10578E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FECFD-D869-232F-80D2-691C2BC7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723592-E548-60CC-C204-2EC6C19F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1DC13-3877-F0BE-1EDA-A2675C43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706DB-298D-D3A1-48A8-42B57FA0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079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337E9-B14B-859B-E0F1-5C276318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58ECF5-FA22-E8C0-8092-FEBB25277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62013-5C0D-06DB-27C2-C5B0849E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034456-368B-FD56-2656-C11F5E27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7A7C7F-9586-E69A-65A0-B4054CAB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13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503A9-2C11-E837-8975-8A61620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C643D5-3F91-A09C-8CAC-30B7B3CB6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AA324A-2566-2A86-019D-256A0E437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4D9AEB-1535-AE0E-1A0C-9E6D82F6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725F01-07F3-53E3-EDC9-AF0E9713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419DB7-98BD-F36C-3986-6BC8E262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085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B5A26-4E56-A44F-F2A4-4BBD53F4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DB8E4A-07B7-C4A5-EE27-9EAF2E78E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4E41F5-3993-5F6B-25E1-26A88C87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5BAD5B-FEE9-3E2F-7C53-26F5A1F57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A6DF8B-BCF8-BC28-AF4E-881D3525E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79CC8D-F243-14CC-C9F2-5E75BE54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FFA74A-0752-D897-3112-50DCE1C0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C81E17-62DF-633D-A0CF-BFC9E7D8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87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6FA56-2E0D-8CF4-766E-D01C678D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5C8B9F-082A-5945-03E4-19BDA614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0FF9C8-F99C-EF84-72C2-F858FD5B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D53A53-D4DE-B186-DD2E-8B4E755A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120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7F1F4D-6E05-9A6D-446A-D9CCEFC9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F00222-85AA-BDA9-FBCD-14D1E3DC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4A7B76-2DFB-7B0D-CC9E-CAC727F6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601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63C0C-5C33-3133-1979-04E7439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6D824-7D48-3287-0965-FBB635E3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69C72C-524B-7BD5-5A5C-E3D49EF47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E2B285-C0A4-A78B-09AC-E71C47DD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FF7315-3E1F-DF80-7422-69A4FA71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F2A149-68F6-05CF-F2FF-72477C06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094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Segelfluggruppe Bern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349D1-EC45-F1BB-DC39-5EC644EC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2E50CA-CB24-63D5-904E-8F56CA290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6A9CC9-D1FC-78A5-52A5-415FCE302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A5C645-AF27-9A96-9DF8-77E2E45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8FADE4-AE0B-9F7F-CA8B-C8AFAE2D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5D518F-5071-195C-8AC7-D58B41D5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703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7C938-C2F5-4C53-3342-F974273B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9C252B-8DA8-8AC6-D94F-844DA94B3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4A1F61-7F33-7289-9C71-9E3060F9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20536A-B9B2-E35C-82F1-5AC27749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C6BD1-A4EE-8ABF-D9E1-63EB02B8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750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6070B2-FDC3-A782-78E4-356C5A6F6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85EFB5-476C-3D5E-5865-E5D8862E8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7F04B4-219D-DD4B-C924-7069D6A4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B6C123-DEC5-1A79-B947-9DDE696F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8FFEA2-61C5-878E-1B15-D725202C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37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5988" y="1771650"/>
            <a:ext cx="3587750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6138" y="1771650"/>
            <a:ext cx="3587750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ftr" sz="quarter" idx="10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04041" y="1198179"/>
            <a:ext cx="7598980" cy="31531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heSans Swisscom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04041" y="1198179"/>
            <a:ext cx="7598980" cy="31531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1778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heSans Swisscom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ata\CFI\Saisonbriefing\Scan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47" y="259432"/>
            <a:ext cx="801889" cy="8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9875"/>
            <a:ext cx="784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1771650"/>
            <a:ext cx="73279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5988" y="1390650"/>
            <a:ext cx="7327900" cy="0"/>
          </a:xfrm>
          <a:prstGeom prst="line">
            <a:avLst/>
          </a:prstGeom>
          <a:noFill/>
          <a:ln w="15875">
            <a:solidFill>
              <a:srgbClr val="59595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675688" y="1398588"/>
            <a:ext cx="288925" cy="0"/>
          </a:xfrm>
          <a:prstGeom prst="line">
            <a:avLst/>
          </a:prstGeom>
          <a:noFill/>
          <a:ln w="15875">
            <a:solidFill>
              <a:srgbClr val="59595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latin typeface="Calibri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675688" y="5481638"/>
            <a:ext cx="288925" cy="0"/>
          </a:xfrm>
          <a:prstGeom prst="line">
            <a:avLst/>
          </a:prstGeom>
          <a:noFill/>
          <a:ln w="15875">
            <a:solidFill>
              <a:srgbClr val="59595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latin typeface="Trebuchet MS" pitchFamily="34" charset="0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6778627" y="3295650"/>
            <a:ext cx="4083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 err="1"/>
              <a:t>Segelfluggruppe</a:t>
            </a:r>
            <a:r>
              <a:rPr lang="en-GB" dirty="0"/>
              <a:t> Bern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894" y="6433199"/>
            <a:ext cx="389956" cy="1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830" r:id="rId10"/>
    <p:sldLayoutId id="2147483831" r:id="rId11"/>
  </p:sldLayoutIdLst>
  <p:hf hdr="0" dt="0"/>
  <p:txStyles>
    <p:titleStyle>
      <a:lvl1pPr marL="5175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Cambria" panose="02040503050406030204" pitchFamily="18" charset="0"/>
          <a:ea typeface="+mj-ea"/>
          <a:cs typeface="+mj-cs"/>
        </a:defRPr>
      </a:lvl1pPr>
      <a:lvl2pPr marL="5175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2pPr>
      <a:lvl3pPr marL="5175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3pPr>
      <a:lvl4pPr marL="5175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4pPr>
      <a:lvl5pPr marL="5175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5pPr>
      <a:lvl6pPr marL="9747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6pPr>
      <a:lvl7pPr marL="14319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7pPr>
      <a:lvl8pPr marL="18891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8pPr>
      <a:lvl9pPr marL="2346325" indent="-5175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heSans Swisscom Light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TheSans Swisscom" pitchFamily="34" charset="0"/>
        <a:buChar char="–"/>
        <a:defRPr>
          <a:solidFill>
            <a:srgbClr val="000000"/>
          </a:solidFill>
          <a:latin typeface="Calibri" pitchFamily="34" charset="0"/>
        </a:defRPr>
      </a:lvl2pPr>
      <a:lvl3pPr marL="903288" indent="-185738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TheSans Swisscom" pitchFamily="34" charset="0"/>
        <a:buChar char="–"/>
        <a:defRPr>
          <a:solidFill>
            <a:srgbClr val="000000"/>
          </a:solidFill>
          <a:latin typeface="Calibri" pitchFamily="34" charset="0"/>
        </a:defRPr>
      </a:lvl3pPr>
      <a:lvl4pPr marL="1262063" indent="-1778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TheSans Swisscom" pitchFamily="34" charset="0"/>
        <a:buChar char="–"/>
        <a:defRPr>
          <a:solidFill>
            <a:srgbClr val="000000"/>
          </a:solidFill>
          <a:latin typeface="Calibri" pitchFamily="34" charset="0"/>
        </a:defRPr>
      </a:lvl4pPr>
      <a:lvl5pPr marL="1622425" indent="-185738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TheSans Swisscom" pitchFamily="34" charset="0"/>
        <a:buChar char="–"/>
        <a:defRPr>
          <a:solidFill>
            <a:srgbClr val="000000"/>
          </a:solidFill>
          <a:latin typeface="Calibri" pitchFamily="34" charset="0"/>
        </a:defRPr>
      </a:lvl5pPr>
      <a:lvl6pPr marL="207962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heSans Swisscom" pitchFamily="34" charset="0"/>
        <a:buChar char="–"/>
        <a:defRPr>
          <a:solidFill>
            <a:schemeClr val="tx1"/>
          </a:solidFill>
          <a:latin typeface="+mn-lt"/>
        </a:defRPr>
      </a:lvl6pPr>
      <a:lvl7pPr marL="253682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heSans Swisscom" pitchFamily="34" charset="0"/>
        <a:buChar char="–"/>
        <a:defRPr>
          <a:solidFill>
            <a:schemeClr val="tx1"/>
          </a:solidFill>
          <a:latin typeface="+mn-lt"/>
        </a:defRPr>
      </a:lvl7pPr>
      <a:lvl8pPr marL="299402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heSans Swisscom" pitchFamily="34" charset="0"/>
        <a:buChar char="–"/>
        <a:defRPr>
          <a:solidFill>
            <a:schemeClr val="tx1"/>
          </a:solidFill>
          <a:latin typeface="+mn-lt"/>
        </a:defRPr>
      </a:lvl8pPr>
      <a:lvl9pPr marL="345122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heSans Swisscom" pitchFamily="34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9B098C-6AA5-5FEC-8EAE-036450B5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948EE5-D3DB-30CE-621F-682CBE5F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B618E-2D4F-3979-CF45-D4E82CDF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E24E-FE13-45C9-85A6-0472A8AAF057}" type="datetimeFigureOut">
              <a:rPr lang="de-CH" smtClean="0"/>
              <a:t>14.01.2024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595CA7-7B06-5AD0-AA73-65A11AF31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0BF55F-148D-A64F-8F62-343B28757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3E46-72A0-4C7A-86AA-1742E7DDCC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73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B3CA1678-91E4-42F2-AF36-6BC12E01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88" y="1602905"/>
            <a:ext cx="7537906" cy="43545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 der Prüfung erlaubte Hilfsmittel: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Luftfahrtkarte ICAO 1:500'000 Schweiz, Segelflugkarte Schweiz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Winkelmesser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Lineal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mechanische Navigationsrechenscheibe (DR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calculator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Zirkel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Zulässige Taschenrechner: nichtprogrammierbarer Taschenrechner mit wissenschaftlichen Funktionen. Es wird empfohlen, den auch für höhere Prüfungen zugelassenen Taschenrechner TI-30 ECO RS zu verwenden. Es sind keine alphanumerischen Rechner, elektronische Navigationsrechner oder andere Daten-speicher erlaubt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3561FC9-95E3-4D34-9639-5321E1391853}"/>
              </a:ext>
            </a:extLst>
          </p:cNvPr>
          <p:cNvSpPr txBox="1">
            <a:spLocks/>
          </p:cNvSpPr>
          <p:nvPr/>
        </p:nvSpPr>
        <p:spPr bwMode="auto">
          <a:xfrm>
            <a:off x="494422" y="300037"/>
            <a:ext cx="7848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5175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marL="5175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2pPr>
            <a:lvl3pPr marL="5175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3pPr>
            <a:lvl4pPr marL="5175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4pPr>
            <a:lvl5pPr marL="5175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5pPr>
            <a:lvl6pPr marL="9747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6pPr>
            <a:lvl7pPr marL="14319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7pPr>
            <a:lvl8pPr marL="18891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8pPr>
            <a:lvl9pPr marL="2346325" indent="-5175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heSans Swisscom Light" pitchFamily="34" charset="0"/>
              </a:defRPr>
            </a:lvl9pPr>
          </a:lstStyle>
          <a:p>
            <a:pPr>
              <a:buClrTx/>
            </a:pPr>
            <a:r>
              <a:rPr lang="de-CH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Übungen Navigation</a:t>
            </a:r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B1B59878-A1A2-26DA-E9E7-8A7E76F21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0"/>
            <a:ext cx="7327900" cy="3709987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Eintrag sollte auf der Navigationskarte vor einem Streckenflug immer gemacht werden?</a:t>
            </a:r>
          </a:p>
          <a:p>
            <a:pPr marL="0" indent="0">
              <a:buNone/>
            </a:pPr>
            <a:r>
              <a:rPr lang="de-CH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Der TC (True Course)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sollte ein Endanflug über navigatorisch schwierigem Gelände gemacht werden? </a:t>
            </a:r>
          </a:p>
          <a:p>
            <a:pPr marL="0" indent="0">
              <a:buNone/>
            </a:pPr>
            <a:r>
              <a:rPr lang="de-CH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Mit Zeitmassstab überwachen, bekannte Positionen auf der Karte  markieren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Übungsflug Navigation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Grafik 5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0557223-12FD-7395-C327-A5782737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Was bedeutet GND auf dem Deckblatt der Karte?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4A732B-595B-74C6-BA58-68EEFB7C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3DDA1875-0E10-85C5-0E2D-C07E2DA16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7285"/>
            <a:ext cx="7621522" cy="4979944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Deckblatt SF-Karte </a:t>
            </a:r>
            <a:r>
              <a:rPr lang="de-CH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Obergrenze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der LS-R für Segelflug (SF mit reduzierten Wolkenabständen); besser sichtbar in Karte (z.B. LSR27 westl.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Neuenburgersee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9DE04BD-6222-B788-5308-53572693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254D930B-7377-927A-B345-738AF573E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9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Segelflugfrequenzen (Boden – Luft, Luft – Luft, Regionen)?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0AF3B7C-425B-A7BC-6D60-3679FB6E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0E0FF4EA-3C9C-961B-109E-F10C0A2FA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7285"/>
            <a:ext cx="7327900" cy="4979944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 SF-Karte Deckblatt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0BC13A4-F9D9-1718-5CB4-61AEF56B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72C9AF6-B40F-EF3D-4E57-A6B3F6EC4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Militärische Flugdienstzeiten?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4483AB2-4B6D-1220-E622-CDC6055A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E8D1C6D1-B398-B8E9-1CA1-EFB378C29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8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7285"/>
            <a:ext cx="7327900" cy="4979944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SF-Karte unten rechts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6970ED1-A6E1-BD3D-6428-B72BF2A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573137D-850A-727D-9779-CBAAB8C2D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Höhe des Stockhorns in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ft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und m?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Höhe der Stockhornbahn AGL in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ft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und m?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86CE68B-0414-F70F-F26E-E0118681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5B5BF40-E5CC-9C7B-BBAF-178E6FD9E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7285"/>
            <a:ext cx="7327900" cy="4979944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Segelflugkarte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342900" indent="-342900">
              <a:buAutoNum type="arabicPeriod"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2190m; 7185ft 		(Höhe in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ft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ICAO-Karte oder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180m; 591ft; 		Umrechnungstabelle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eVFG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AGA 4-0-1)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95BE7FA-98FE-1005-27E8-D6DC7D9E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06B9DB5D-451B-2C54-BC88-76F9A88F3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7" y="1771650"/>
            <a:ext cx="8180001" cy="43545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hoch ist der Turm auf dem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Bantiger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(46° 58,7 N, 7° 31,7 E); in Meter und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Fuss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D96F6F-BBFC-3079-998E-58F382A2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60D23388-0CE4-F056-7794-3F48CBEB0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Wann müssen wir spätestens landen 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21.Juni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25. März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1.April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1BEB7FC-2BD8-4EB8-0C1F-BDE9175C7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6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7" y="1771650"/>
            <a:ext cx="8180001" cy="43545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hoch ist der Turm auf dem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Bantiger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(46° 58,7 N, 7° 31,7 E); in Meter und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Fuss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 188 m; 615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ft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6D45FC8-84E8-11C1-B56C-8422343B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C6755527-EC1A-8105-5C56-F3DEDBDA7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7" y="1771650"/>
            <a:ext cx="8180001" cy="43545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hoch darfst du über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Egerkingen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(32,4 km, 060° von LSZG) steigen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5D499D6-4B41-163D-9993-53EF7B61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57CA1F0-C652-BB90-1AA1-41565989E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7" y="1771650"/>
            <a:ext cx="8180001" cy="43545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hoch darfst du über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Egerkingen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(32,4 km, 060° von LSZG) steigen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Status Tangosektor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massgebend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nicht aktiv (Bale Info) bis FL100, wenn aktiv 1750 m oder höher mit Freigabe BSL)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2F0026A-6153-B829-2C4A-A719A505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BCFFAF4E-7E40-1E34-A5F1-87F90E49D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6" y="1771650"/>
            <a:ext cx="8448563" cy="4354513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 Infos finden wir auf der SF-Karte zum Flugplatz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Les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Eplatures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(47°05 N, 6°47,5 E)?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 Infos bei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Amlikon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50D7071-06B7-32DF-1980-3018921D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6EC7BC55-B935-BA40-9D1A-1F5C9DBA6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286" y="1771650"/>
            <a:ext cx="8448563" cy="4354513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 Infos finden wir auf der SF-Karte zum Flugplatz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Les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Eplatures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(47°05 N, 6°47,5 E)?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 Infos bei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Amlikon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 SF-Karte Legende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A74CEE-2334-3375-85A5-DEE2C30D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8E786EA-DF04-28A5-29D5-464AD6FD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6688" y="1771650"/>
            <a:ext cx="7848600" cy="43545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Benützungsbedingungen LS-R69 T (bei Schaffhausen)?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7F4E09-595B-6EF6-2D98-DFF4A295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219C17F-735A-389F-682E-6944D0AB8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6688" y="1771650"/>
            <a:ext cx="7428267" cy="43545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endParaRPr lang="de-DE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Benützungsbedingungen LS-R69 T (bei Schaffhausen)?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SF-Karte Legende unten rechts. Achtung: </a:t>
            </a:r>
            <a:r>
              <a:rPr lang="de-DE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Textbox</a:t>
            </a:r>
            <a:r>
              <a:rPr lang="de-D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liegt genau auf Grenze TMA LSZH 10 (Untergrenze 2000m) und TMA LSZH 3 (Untergrenze 1700m); LSR69 liegt in TMA 3… </a:t>
            </a:r>
            <a:r>
              <a:rPr lang="de-DE" dirty="0">
                <a:solidFill>
                  <a:srgbClr val="FF0000"/>
                </a:solidFill>
              </a:rPr>
              <a:t>genau hinschauen!!</a:t>
            </a: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E0030E-285D-BD13-64BE-4DCBBC4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B9B50349-878B-EF84-46A1-5BE33F3A5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0"/>
            <a:ext cx="7327900" cy="1873071"/>
          </a:xfrm>
        </p:spPr>
        <p:txBody>
          <a:bodyPr/>
          <a:lstStyle/>
          <a:p>
            <a:pPr marL="0" indent="0">
              <a:buNone/>
            </a:pPr>
            <a:r>
              <a:rPr lang="de-CH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Weitere optionale Aufgaben….?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05DAE42-AE24-93D0-C870-21A43540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CF2AD73-AB4A-2A8F-D834-42FE8CC0B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Koordinaten vom Flugplatz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Birrfeld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Koordinaten vom Flugplatz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Montricher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CB59185-F678-C398-893A-2CC7B4B1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712C0DD-62D5-F63C-39F4-1248B6539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Koordinaten vom Flugplatz 	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Birrfeld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		N 47°26’36’’, E 8°14’02’’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Koordinaten vom Flugplatz 	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Montricher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		N 46°35’25’’,E 6°24’02’’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EC9128F-1B99-748A-6FB9-F91089C8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7A304538-5250-C801-F0DA-C4A1C0ADB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Wann müssen wir spätestens landen 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21.Juni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25. März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1.April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81" y="1846053"/>
            <a:ext cx="7120406" cy="5011947"/>
          </a:xfrm>
          <a:prstGeom prst="rect">
            <a:avLst/>
          </a:prstGeom>
        </p:spPr>
      </p:pic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AEDCFB25-B8B9-59D1-43BA-C2AAA518F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9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Ort ist auf N 47°07’, E 8°00’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Ort ist auf N 46°11’, E 6°16’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45FC087-1294-B8A3-9FE8-B74BB9BF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92D1BA4C-1EB4-32F1-19F6-1FE5831E2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0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Ort ist auf N 47°07’, E 8°00’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Ort ist auf N 46°11’, E 6°16’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Willisau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Flugplatz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Annemasse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E9DD044-65AB-692E-DC59-A1372CC8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81088697-1AB4-F6A2-99AC-161DB1E51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5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TC von Grenchen Flugplatz nach Neuenburg Flugplatz?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TC von Langenthal Flugplatz nach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Kägiswil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Flugplatz?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BBAAEB-0A74-36D4-8391-BEDBB721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6C94F545-85C6-E0A4-5C06-F611CA41B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98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Lösung: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TC von Grenchen Flugplatz nach Neuenburg Flugplatz?	239°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TC von Langenthal Flugplatz nach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Kägiswil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Flugplatz?	132°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8CC547-BE85-521A-FA10-4B6CE48B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CC7C749B-174F-078A-185A-0345D2D7F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38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Distanz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Laax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–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Oberalp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im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km,NM,sm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Laax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14:52,Oberalp 15:09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Flugzeit?, Geschwindigkeit? In km/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h,kts,mph</a:t>
            </a: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Messen, umrechnen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16AA7B-67A7-8BB8-1607-163198A9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1247DFC6-1F62-4E8F-C0E1-21B565981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95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Lösung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Distanz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Laax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–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Oberalp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	46,3km, 25NM, 28,7sm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Laax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14:52, </a:t>
            </a: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Oberalp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15:09	17 Min.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Flugzeit 17 Min.	Geschwindigkeit 163km/h, 88kts, 101mph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84E047D-C93D-09B5-9943-A57B2921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B95BA2D8-A2B8-F9B8-7E19-545C350A1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8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0"/>
            <a:ext cx="7327900" cy="1873071"/>
          </a:xfrm>
        </p:spPr>
        <p:txBody>
          <a:bodyPr/>
          <a:lstStyle/>
          <a:p>
            <a:pPr marL="0" indent="0">
              <a:buNone/>
            </a:pPr>
            <a:r>
              <a:rPr lang="de-CH" sz="32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Luftraumrefresher</a:t>
            </a:r>
            <a:r>
              <a:rPr lang="de-CH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20xx:</a:t>
            </a:r>
          </a:p>
          <a:p>
            <a:pPr marL="0" indent="0">
              <a:buNone/>
            </a:pPr>
            <a:endParaRPr lang="de-CH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Segelflug.ch &gt; Luftraum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DB76672-7E82-EEEE-503B-B1B10400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84B0ACD-B2E3-4F5C-DDE2-1DB4CE08E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80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 flipH="1">
            <a:off x="1906437" y="2078966"/>
            <a:ext cx="6461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 Glück!</a:t>
            </a:r>
          </a:p>
        </p:txBody>
      </p:sp>
      <p:pic>
        <p:nvPicPr>
          <p:cNvPr id="5" name="Grafik 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8D8C847-8CDC-E01E-1A90-EC60DC172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3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Wann müssen wir spätestens landen 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21.Juni	22:08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25. März	19:20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1.April	20:30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Segelfluggruppe Bern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1" y="1570141"/>
            <a:ext cx="7004649" cy="5287859"/>
          </a:xfrm>
          <a:prstGeom prst="rect">
            <a:avLst/>
          </a:prstGeom>
        </p:spPr>
      </p:pic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EB7DFE1-37F4-3DFB-21AC-5BA31BD3D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Aufgabe</a:t>
            </a: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Wann müssen wir spätestens landen 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21.Juni	22:08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25. März	19:20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 1.April	20:30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27F5D0F0-441A-B6C5-3D2F-DD527757B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Lokalzeit – UTC, Umrechnung mit MEZ, MESZ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Tag-und Nachtgrenzen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eVFG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RAC 4-4-1 ff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51824FE-607B-083B-BD93-5ABA9D5CD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1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1"/>
            <a:ext cx="7327900" cy="1911708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ICAO-Karte: Was bedeutet die grosse Zahl 8 </a:t>
            </a:r>
            <a:r>
              <a:rPr lang="de-CH" baseline="30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bei Freiburg?</a:t>
            </a:r>
            <a:endParaRPr lang="de-CH" baseline="30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44C6F93B-EC78-9AE8-5042-6EB082794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1"/>
            <a:ext cx="7327900" cy="1911708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ICAO-Karte: Was bedeutet die grosse Zahl 8 </a:t>
            </a:r>
            <a:r>
              <a:rPr lang="de-CH" baseline="30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bei Freiburg?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MSA</a:t>
            </a: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&gt; Legende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6A4390-49DF-8D6D-F700-DC68178D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DDE48768-1B5B-9A5E-ADAE-6FC468790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5988" y="1771650"/>
            <a:ext cx="7327900" cy="3709987"/>
          </a:xfrm>
        </p:spPr>
        <p:txBody>
          <a:bodyPr/>
          <a:lstStyle/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Welcher Eintrag sollte auf der Navigationskarte vor einem Streckenflug immer gemacht werden?</a:t>
            </a: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de-CH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Wie sollte ein Endanflug über navigatorisch schwierigem Gelände gemacht werden?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Übungsflug Navigation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B3388F-5308-411E-9AE8-5D77DB4DA86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" name="Grafik 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2E8E47A7-D544-14BC-4D64-5B1F8851F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9" y="159680"/>
            <a:ext cx="2871725" cy="7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02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enutzerdefiniert 1">
      <a:dk1>
        <a:srgbClr val="001155"/>
      </a:dk1>
      <a:lt1>
        <a:srgbClr val="FFFFFF"/>
      </a:lt1>
      <a:dk2>
        <a:srgbClr val="001155"/>
      </a:dk2>
      <a:lt2>
        <a:srgbClr val="555555"/>
      </a:lt2>
      <a:accent1>
        <a:srgbClr val="FFFFFF"/>
      </a:accent1>
      <a:accent2>
        <a:srgbClr val="11AAFF"/>
      </a:accent2>
      <a:accent3>
        <a:srgbClr val="FFFFFF"/>
      </a:accent3>
      <a:accent4>
        <a:srgbClr val="000D47"/>
      </a:accent4>
      <a:accent5>
        <a:srgbClr val="FFFFFF"/>
      </a:accent5>
      <a:accent6>
        <a:srgbClr val="0E9AE7"/>
      </a:accent6>
      <a:hlink>
        <a:srgbClr val="551166"/>
      </a:hlink>
      <a:folHlink>
        <a:srgbClr val="DD112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778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 Swissco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1778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 Swisscom" pitchFamily="34" charset="0"/>
          </a:defRPr>
        </a:defPPr>
      </a:lstStyle>
    </a:lnDef>
  </a:objectDefaults>
  <a:extraClrSchemeLst>
    <a:extraClrScheme>
      <a:clrScheme name="Default Design 1">
        <a:dk1>
          <a:srgbClr val="001155"/>
        </a:dk1>
        <a:lt1>
          <a:srgbClr val="FFFFFF"/>
        </a:lt1>
        <a:dk2>
          <a:srgbClr val="001155"/>
        </a:dk2>
        <a:lt2>
          <a:srgbClr val="555555"/>
        </a:lt2>
        <a:accent1>
          <a:srgbClr val="FFFFFF"/>
        </a:accent1>
        <a:accent2>
          <a:srgbClr val="11AAFF"/>
        </a:accent2>
        <a:accent3>
          <a:srgbClr val="FFFFFF"/>
        </a:accent3>
        <a:accent4>
          <a:srgbClr val="000D47"/>
        </a:accent4>
        <a:accent5>
          <a:srgbClr val="FFFFFF"/>
        </a:accent5>
        <a:accent6>
          <a:srgbClr val="0E9AE7"/>
        </a:accent6>
        <a:hlink>
          <a:srgbClr val="551166"/>
        </a:hlink>
        <a:folHlink>
          <a:srgbClr val="DD11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55555"/>
        </a:dk1>
        <a:lt1>
          <a:srgbClr val="FFFFFF"/>
        </a:lt1>
        <a:dk2>
          <a:srgbClr val="001155"/>
        </a:dk2>
        <a:lt2>
          <a:srgbClr val="FFFFFF"/>
        </a:lt2>
        <a:accent1>
          <a:srgbClr val="001155"/>
        </a:accent1>
        <a:accent2>
          <a:srgbClr val="11AAFF"/>
        </a:accent2>
        <a:accent3>
          <a:srgbClr val="AAAAB4"/>
        </a:accent3>
        <a:accent4>
          <a:srgbClr val="DADADA"/>
        </a:accent4>
        <a:accent5>
          <a:srgbClr val="AAAAB4"/>
        </a:accent5>
        <a:accent6>
          <a:srgbClr val="0E9AE7"/>
        </a:accent6>
        <a:hlink>
          <a:srgbClr val="551166"/>
        </a:hlink>
        <a:folHlink>
          <a:srgbClr val="DD112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412D02A2B6DB41BE115FF0E64C46EF" ma:contentTypeVersion="19" ma:contentTypeDescription="Ein neues Dokument erstellen." ma:contentTypeScope="" ma:versionID="708973e12594caf87814321843456ad8">
  <xsd:schema xmlns:xsd="http://www.w3.org/2001/XMLSchema" xmlns:xs="http://www.w3.org/2001/XMLSchema" xmlns:p="http://schemas.microsoft.com/office/2006/metadata/properties" xmlns:ns2="1f7d6fa2-b215-4e12-8d40-3a083b1cfae1" xmlns:ns3="d8e81049-108d-4167-b887-aebefd278212" targetNamespace="http://schemas.microsoft.com/office/2006/metadata/properties" ma:root="true" ma:fieldsID="0bcf2a06f55a764d03a61b3105e4f33d" ns2:_="" ns3:_="">
    <xsd:import namespace="1f7d6fa2-b215-4e12-8d40-3a083b1cfae1"/>
    <xsd:import namespace="d8e81049-108d-4167-b887-aebefd27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d6fa2-b215-4e12-8d40-3a083b1cf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88598520-7bd7-44d4-a155-e7106ad1d7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81049-108d-4167-b887-aebefd27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20a4d76-f615-494d-961e-a28990f34ccb}" ma:internalName="TaxCatchAll" ma:showField="CatchAllData" ma:web="d8e81049-108d-4167-b887-aebefd2782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d8e81049-108d-4167-b887-aebefd278212" xsi:nil="true"/>
    <lcf76f155ced4ddcb4097134ff3c332f xmlns="1f7d6fa2-b215-4e12-8d40-3a083b1cfae1">
      <Terms xmlns="http://schemas.microsoft.com/office/infopath/2007/PartnerControls"/>
    </lcf76f155ced4ddcb4097134ff3c332f>
    <_Flow_SignoffStatus xmlns="1f7d6fa2-b215-4e12-8d40-3a083b1cfae1" xsi:nil="true"/>
  </documentManagement>
</p:properties>
</file>

<file path=customXml/itemProps1.xml><?xml version="1.0" encoding="utf-8"?>
<ds:datastoreItem xmlns:ds="http://schemas.openxmlformats.org/officeDocument/2006/customXml" ds:itemID="{CBB3F2E5-F476-4932-8F06-CE69AD1DDF5D}"/>
</file>

<file path=customXml/itemProps2.xml><?xml version="1.0" encoding="utf-8"?>
<ds:datastoreItem xmlns:ds="http://schemas.openxmlformats.org/officeDocument/2006/customXml" ds:itemID="{942A95D3-6887-4287-B1B3-29C19AD4F5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D855C-A7E4-46A7-9B52-57B86C1E0B4D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8bd16a7-1a22-4869-b859-7b9527cebfd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848</Words>
  <Application>Microsoft Office PowerPoint</Application>
  <PresentationFormat>Bildschirmpräsentation (4:3)</PresentationFormat>
  <Paragraphs>216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TheSans Swisscom</vt:lpstr>
      <vt:lpstr>TheSans Swisscom Light</vt:lpstr>
      <vt:lpstr>Trebuchet MS</vt:lpstr>
      <vt:lpstr>Wingdings</vt:lpstr>
      <vt:lpstr>Blank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Übungsflug Navigation</vt:lpstr>
      <vt:lpstr>Übungsflug Navigation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Swisscom (Schweiz)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</dc:title>
  <dc:creator>bieri</dc:creator>
  <dc:description>Applications Competence Team_x000d_
Swisscom IT Services AG</dc:description>
  <cp:lastModifiedBy>training</cp:lastModifiedBy>
  <cp:revision>551</cp:revision>
  <dcterms:created xsi:type="dcterms:W3CDTF">2012-04-02T08:41:23Z</dcterms:created>
  <dcterms:modified xsi:type="dcterms:W3CDTF">2024-01-14T13:54:19Z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0x010100F1412D02A2B6DB41BE115FF0E64C46EF</vt:lpwstr>
  </property>
  <property fmtid="{D5CDD505-2E9C-101B-9397-08002B2CF9AE}" pid="3" name="_AdHocReviewCycleID">
    <vt:i4>1899165564</vt:i4>
  </property>
  <property fmtid="{D5CDD505-2E9C-101B-9397-08002B2CF9AE}" pid="4" name="_NewReviewCycle">
    <vt:lpwstr/>
  </property>
  <property fmtid="{D5CDD505-2E9C-101B-9397-08002B2CF9AE}" pid="5" name="_EmailSubject">
    <vt:lpwstr>Unterlagen für FI Sitzung "Einführung EASA" vom 18. Februar 2015</vt:lpwstr>
  </property>
  <property fmtid="{D5CDD505-2E9C-101B-9397-08002B2CF9AE}" pid="6" name="_AuthorEmail">
    <vt:lpwstr>Marc.Inaebnit@swisscom.com</vt:lpwstr>
  </property>
  <property fmtid="{D5CDD505-2E9C-101B-9397-08002B2CF9AE}" pid="7" name="_AuthorEmailDisplayName">
    <vt:lpwstr>Inäbnit Marc, ENT-MS-SGE-SBB</vt:lpwstr>
  </property>
  <property fmtid="{D5CDD505-2E9C-101B-9397-08002B2CF9AE}" pid="8" name="_PreviousAdHocReviewCycleID">
    <vt:i4>-2085387702</vt:i4>
  </property>
</Properties>
</file>