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Masters/slideMaster1.xml" ContentType="application/vnd.openxmlformats-officedocument.presentationml.slideMaster+xml"/>
  <Override PartName="/ppt/notesSlides/notesSlide5.xml" ContentType="application/vnd.openxmlformats-officedocument.presentationml.notesSlide+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Slides/notesSlide6.xml" ContentType="application/vnd.openxmlformats-officedocument.presentationml.notesSlide+xml"/>
  <Override PartName="/ppt/notesSlides/notesSlide8.xml" ContentType="application/vnd.openxmlformats-officedocument.presentationml.notesSlide+xml"/>
  <Override PartName="/ppt/notesSlides/notesSlide1.xml" ContentType="application/vnd.openxmlformats-officedocument.presentationml.notesSlide+xml"/>
  <Override PartName="/ppt/notesSlides/notesSlide7.xml" ContentType="application/vnd.openxmlformats-officedocument.presentationml.notesSlide+xml"/>
  <Override PartName="/ppt/notesSlides/notesSlide2.xml" ContentType="application/vnd.openxmlformats-officedocument.presentationml.notesSlide+xml"/>
  <Override PartName="/ppt/notesSlides/notesSlide12.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3.xml" ContentType="application/vnd.openxmlformats-officedocument.presentationml.notesSlide+xml"/>
  <Override PartName="/ppt/notesSlides/notesSlide11.xml" ContentType="application/vnd.openxmlformats-officedocument.presentationml.notesSlide+xml"/>
  <Override PartName="/ppt/notesSlides/notesSlide4.xml" ContentType="application/vnd.openxmlformats-officedocument.presentationml.notesSlide+xml"/>
  <Override PartName="/ppt/notesSlides/notesSlide13.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70"/>
  </p:notesMasterIdLst>
  <p:sldIdLst>
    <p:sldId id="256" r:id="rId2"/>
    <p:sldId id="260" r:id="rId3"/>
    <p:sldId id="269" r:id="rId4"/>
    <p:sldId id="277" r:id="rId5"/>
    <p:sldId id="318" r:id="rId6"/>
    <p:sldId id="319" r:id="rId7"/>
    <p:sldId id="320" r:id="rId8"/>
    <p:sldId id="321" r:id="rId9"/>
    <p:sldId id="324" r:id="rId10"/>
    <p:sldId id="322" r:id="rId11"/>
    <p:sldId id="325" r:id="rId12"/>
    <p:sldId id="362" r:id="rId13"/>
    <p:sldId id="361" r:id="rId14"/>
    <p:sldId id="323" r:id="rId15"/>
    <p:sldId id="326" r:id="rId16"/>
    <p:sldId id="271" r:id="rId17"/>
    <p:sldId id="327" r:id="rId18"/>
    <p:sldId id="328" r:id="rId19"/>
    <p:sldId id="329" r:id="rId20"/>
    <p:sldId id="360" r:id="rId21"/>
    <p:sldId id="262" r:id="rId22"/>
    <p:sldId id="265" r:id="rId23"/>
    <p:sldId id="270" r:id="rId24"/>
    <p:sldId id="363" r:id="rId25"/>
    <p:sldId id="364" r:id="rId26"/>
    <p:sldId id="263" r:id="rId27"/>
    <p:sldId id="343" r:id="rId28"/>
    <p:sldId id="380" r:id="rId29"/>
    <p:sldId id="381" r:id="rId30"/>
    <p:sldId id="382" r:id="rId31"/>
    <p:sldId id="383" r:id="rId32"/>
    <p:sldId id="272" r:id="rId33"/>
    <p:sldId id="275" r:id="rId34"/>
    <p:sldId id="339" r:id="rId35"/>
    <p:sldId id="344" r:id="rId36"/>
    <p:sldId id="345" r:id="rId37"/>
    <p:sldId id="346" r:id="rId38"/>
    <p:sldId id="347" r:id="rId39"/>
    <p:sldId id="348" r:id="rId40"/>
    <p:sldId id="349" r:id="rId41"/>
    <p:sldId id="351" r:id="rId42"/>
    <p:sldId id="352" r:id="rId43"/>
    <p:sldId id="353" r:id="rId44"/>
    <p:sldId id="354" r:id="rId45"/>
    <p:sldId id="355" r:id="rId46"/>
    <p:sldId id="356" r:id="rId47"/>
    <p:sldId id="357" r:id="rId48"/>
    <p:sldId id="358" r:id="rId49"/>
    <p:sldId id="365" r:id="rId50"/>
    <p:sldId id="366" r:id="rId51"/>
    <p:sldId id="367" r:id="rId52"/>
    <p:sldId id="368" r:id="rId53"/>
    <p:sldId id="273" r:id="rId54"/>
    <p:sldId id="374" r:id="rId55"/>
    <p:sldId id="282" r:id="rId56"/>
    <p:sldId id="342" r:id="rId57"/>
    <p:sldId id="274" r:id="rId58"/>
    <p:sldId id="359" r:id="rId59"/>
    <p:sldId id="278" r:id="rId60"/>
    <p:sldId id="280" r:id="rId61"/>
    <p:sldId id="371" r:id="rId62"/>
    <p:sldId id="372" r:id="rId63"/>
    <p:sldId id="373" r:id="rId64"/>
    <p:sldId id="375" r:id="rId65"/>
    <p:sldId id="376" r:id="rId66"/>
    <p:sldId id="378" r:id="rId67"/>
    <p:sldId id="377" r:id="rId68"/>
    <p:sldId id="379" r:id="rId69"/>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2C4"/>
    <a:srgbClr val="044C96"/>
    <a:srgbClr val="2B88D9"/>
    <a:srgbClr val="C9DFF2"/>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72" autoAdjust="0"/>
    <p:restoredTop sz="88800" autoAdjust="0"/>
  </p:normalViewPr>
  <p:slideViewPr>
    <p:cSldViewPr snapToGrid="0">
      <p:cViewPr varScale="1">
        <p:scale>
          <a:sx n="62" d="100"/>
          <a:sy n="62" d="100"/>
        </p:scale>
        <p:origin x="72" y="240"/>
      </p:cViewPr>
      <p:guideLst>
        <p:guide orient="horz" pos="2160"/>
        <p:guide pos="3840"/>
      </p:guideLst>
    </p:cSldViewPr>
  </p:slideViewPr>
  <p:notesTextViewPr>
    <p:cViewPr>
      <p:scale>
        <a:sx n="1" d="1"/>
        <a:sy n="1" d="1"/>
      </p:scale>
      <p:origin x="0" y="0"/>
    </p:cViewPr>
  </p:notesTextViewPr>
  <p:notesViewPr>
    <p:cSldViewPr snapToGrid="0">
      <p:cViewPr varScale="1">
        <p:scale>
          <a:sx n="85" d="100"/>
          <a:sy n="85" d="100"/>
        </p:scale>
        <p:origin x="-3786"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customXml" Target="../customXml/item2.xml"/><Relationship Id="rId7" Type="http://schemas.openxmlformats.org/officeDocument/2006/relationships/slide" Target="slides/slide6.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dirty="0"/>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F5E03-4EE1-4ED0-B9A7-3081538AD9C8}" type="datetimeFigureOut">
              <a:rPr lang="de-DE" smtClean="0"/>
              <a:t>26.01.2023</a:t>
            </a:fld>
            <a:endParaRPr lang="de-DE" dirty="0"/>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dirty="0"/>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FDA0A4-27B6-4433-A0BE-39B4CD827268}" type="slidenum">
              <a:rPr lang="de-DE" smtClean="0"/>
              <a:t>‹Nr.›</a:t>
            </a:fld>
            <a:endParaRPr lang="de-DE" dirty="0"/>
          </a:p>
        </p:txBody>
      </p:sp>
    </p:spTree>
    <p:extLst>
      <p:ext uri="{BB962C8B-B14F-4D97-AF65-F5344CB8AC3E}">
        <p14:creationId xmlns:p14="http://schemas.microsoft.com/office/powerpoint/2010/main" val="4234230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Hinweis: Kurze</a:t>
            </a:r>
            <a:r>
              <a:rPr lang="de-DE" baseline="0" dirty="0"/>
              <a:t> Wiederholung Nav Teil 1. </a:t>
            </a:r>
            <a:r>
              <a:rPr lang="de-DE" dirty="0"/>
              <a:t>Gibt</a:t>
            </a:r>
            <a:r>
              <a:rPr lang="de-DE" baseline="0" dirty="0"/>
              <a:t> es Fragen zum Teil 1?</a:t>
            </a:r>
            <a:endParaRPr lang="de-DE" dirty="0"/>
          </a:p>
        </p:txBody>
      </p:sp>
      <p:sp>
        <p:nvSpPr>
          <p:cNvPr id="4" name="Foliennummernplatzhalter 3"/>
          <p:cNvSpPr>
            <a:spLocks noGrp="1"/>
          </p:cNvSpPr>
          <p:nvPr>
            <p:ph type="sldNum" sz="quarter" idx="10"/>
          </p:nvPr>
        </p:nvSpPr>
        <p:spPr/>
        <p:txBody>
          <a:bodyPr/>
          <a:lstStyle/>
          <a:p>
            <a:fld id="{E4FDA0A4-27B6-4433-A0BE-39B4CD827268}" type="slidenum">
              <a:rPr lang="de-DE" smtClean="0"/>
              <a:t>1</a:t>
            </a:fld>
            <a:endParaRPr lang="de-DE" dirty="0"/>
          </a:p>
        </p:txBody>
      </p:sp>
    </p:spTree>
    <p:extLst>
      <p:ext uri="{BB962C8B-B14F-4D97-AF65-F5344CB8AC3E}">
        <p14:creationId xmlns:p14="http://schemas.microsoft.com/office/powerpoint/2010/main" val="33047649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Frage: Wieviel Kilometer lege ich bei einer Geschwindigkeit von 90 Km/h in 40 Minuten zurück?</a:t>
            </a:r>
          </a:p>
          <a:p>
            <a:r>
              <a:rPr lang="de-DE" dirty="0"/>
              <a:t>Antwort:</a:t>
            </a:r>
            <a:r>
              <a:rPr lang="de-DE" baseline="0" dirty="0"/>
              <a:t> 90 (Geschwindigkeit km/h) * 40 (Minuten) / 60 (Stunde) = 60 Km</a:t>
            </a:r>
            <a:endParaRPr lang="de-DE" dirty="0"/>
          </a:p>
        </p:txBody>
      </p:sp>
      <p:sp>
        <p:nvSpPr>
          <p:cNvPr id="4" name="Foliennummernplatzhalter 3"/>
          <p:cNvSpPr>
            <a:spLocks noGrp="1"/>
          </p:cNvSpPr>
          <p:nvPr>
            <p:ph type="sldNum" sz="quarter" idx="10"/>
          </p:nvPr>
        </p:nvSpPr>
        <p:spPr/>
        <p:txBody>
          <a:bodyPr/>
          <a:lstStyle/>
          <a:p>
            <a:fld id="{E4FDA0A4-27B6-4433-A0BE-39B4CD827268}" type="slidenum">
              <a:rPr lang="de-DE" smtClean="0"/>
              <a:t>17</a:t>
            </a:fld>
            <a:endParaRPr lang="de-DE" dirty="0"/>
          </a:p>
        </p:txBody>
      </p:sp>
    </p:spTree>
    <p:extLst>
      <p:ext uri="{BB962C8B-B14F-4D97-AF65-F5344CB8AC3E}">
        <p14:creationId xmlns:p14="http://schemas.microsoft.com/office/powerpoint/2010/main" val="21056952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Hinweis: Der Gegen- </a:t>
            </a:r>
            <a:r>
              <a:rPr lang="de-DE" dirty="0" err="1"/>
              <a:t>bzw</a:t>
            </a:r>
            <a:r>
              <a:rPr lang="de-DE" dirty="0"/>
              <a:t> Rückenwind berechnet</a:t>
            </a:r>
            <a:r>
              <a:rPr lang="de-DE" baseline="0" dirty="0"/>
              <a:t> sich aus dem Cosinus Windeinfallswinkel, der Seitenwind aus dem Sinus Windeinfallswinkel. Windeinfallswinkel = </a:t>
            </a:r>
            <a:r>
              <a:rPr lang="de-DE" baseline="0" dirty="0" err="1"/>
              <a:t>rwK</a:t>
            </a:r>
            <a:r>
              <a:rPr lang="de-DE" baseline="0" dirty="0"/>
              <a:t> - </a:t>
            </a:r>
            <a:r>
              <a:rPr lang="de-DE" baseline="0" dirty="0" err="1"/>
              <a:t>rwSK</a:t>
            </a:r>
            <a:endParaRPr lang="de-DE" baseline="0" dirty="0"/>
          </a:p>
          <a:p>
            <a:endParaRPr lang="de-DE" baseline="0" dirty="0"/>
          </a:p>
          <a:p>
            <a:r>
              <a:rPr lang="de-DE" b="1" u="sng" baseline="0" dirty="0"/>
              <a:t>GW, RW</a:t>
            </a:r>
            <a:r>
              <a:rPr lang="de-DE" b="1" u="none" baseline="0" dirty="0"/>
              <a:t>  </a:t>
            </a:r>
            <a:r>
              <a:rPr lang="de-DE" b="1" u="sng" baseline="0" dirty="0"/>
              <a:t>SW</a:t>
            </a:r>
          </a:p>
          <a:p>
            <a:r>
              <a:rPr lang="de-DE" baseline="0" dirty="0"/>
              <a:t>Cos 30° = Sin 60° = 0,86</a:t>
            </a:r>
          </a:p>
          <a:p>
            <a:r>
              <a:rPr lang="de-DE" baseline="0" dirty="0"/>
              <a:t>Cos 45° = Sin 45° = 0,7</a:t>
            </a:r>
          </a:p>
          <a:p>
            <a:r>
              <a:rPr lang="de-DE" dirty="0"/>
              <a:t>Cos 60° = Sin 30° = 0,5</a:t>
            </a:r>
          </a:p>
        </p:txBody>
      </p:sp>
      <p:sp>
        <p:nvSpPr>
          <p:cNvPr id="4" name="Foliennummernplatzhalter 3"/>
          <p:cNvSpPr>
            <a:spLocks noGrp="1"/>
          </p:cNvSpPr>
          <p:nvPr>
            <p:ph type="sldNum" sz="quarter" idx="5"/>
          </p:nvPr>
        </p:nvSpPr>
        <p:spPr/>
        <p:txBody>
          <a:bodyPr/>
          <a:lstStyle/>
          <a:p>
            <a:fld id="{E4FDA0A4-27B6-4433-A0BE-39B4CD827268}" type="slidenum">
              <a:rPr lang="de-DE" smtClean="0"/>
              <a:t>18</a:t>
            </a:fld>
            <a:endParaRPr lang="de-DE" dirty="0"/>
          </a:p>
        </p:txBody>
      </p:sp>
    </p:spTree>
    <p:extLst>
      <p:ext uri="{BB962C8B-B14F-4D97-AF65-F5344CB8AC3E}">
        <p14:creationId xmlns:p14="http://schemas.microsoft.com/office/powerpoint/2010/main" val="24597968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Hinweis: Unterschiedliches Vorzeichen und Größe. Abtrift ist meist ungeplant, Luvwinkel ist geplant um der Abtrift entgegenzuwirken</a:t>
            </a:r>
          </a:p>
        </p:txBody>
      </p:sp>
      <p:sp>
        <p:nvSpPr>
          <p:cNvPr id="4" name="Foliennummernplatzhalter 3"/>
          <p:cNvSpPr>
            <a:spLocks noGrp="1"/>
          </p:cNvSpPr>
          <p:nvPr>
            <p:ph type="sldNum" sz="quarter" idx="10"/>
          </p:nvPr>
        </p:nvSpPr>
        <p:spPr/>
        <p:txBody>
          <a:bodyPr/>
          <a:lstStyle/>
          <a:p>
            <a:fld id="{E4FDA0A4-27B6-4433-A0BE-39B4CD827268}" type="slidenum">
              <a:rPr lang="de-DE" smtClean="0"/>
              <a:t>19</a:t>
            </a:fld>
            <a:endParaRPr lang="de-DE" dirty="0"/>
          </a:p>
        </p:txBody>
      </p:sp>
    </p:spTree>
    <p:extLst>
      <p:ext uri="{BB962C8B-B14F-4D97-AF65-F5344CB8AC3E}">
        <p14:creationId xmlns:p14="http://schemas.microsoft.com/office/powerpoint/2010/main" val="10536304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Hinweis: Die Theoriefragen enthalten nur 1 Frage zum Thema</a:t>
            </a:r>
            <a:r>
              <a:rPr lang="de-DE" baseline="0" dirty="0"/>
              <a:t> !</a:t>
            </a:r>
            <a:endParaRPr lang="de-DE" dirty="0"/>
          </a:p>
          <a:p>
            <a:r>
              <a:rPr lang="de-DE" dirty="0"/>
              <a:t>	Wie erfolgt die Orientierung mit Hilfe der Luftfahrtkarte?</a:t>
            </a:r>
          </a:p>
          <a:p>
            <a:r>
              <a:rPr lang="de-DE" baseline="0" dirty="0"/>
              <a:t>	A - Durch Feststellen des geografischen Namens oder der Bezeichnung des Ortes.</a:t>
            </a:r>
          </a:p>
          <a:p>
            <a:r>
              <a:rPr lang="de-DE" baseline="0" dirty="0"/>
              <a:t>	</a:t>
            </a:r>
            <a:r>
              <a:rPr lang="de-DE" u="sng" baseline="0" dirty="0"/>
              <a:t>B - Vergleich der Wahrnehmungen der tatsächlichen Gegebenheiten auf der Erdoberfläche mit der entsprechenden Darstellung auf der Karte.</a:t>
            </a:r>
          </a:p>
          <a:p>
            <a:r>
              <a:rPr lang="de-DE" baseline="0" dirty="0"/>
              <a:t>	C - Durch sorgfältiges Einnorden der Karte.</a:t>
            </a:r>
          </a:p>
          <a:p>
            <a:r>
              <a:rPr lang="de-DE" baseline="0" dirty="0"/>
              <a:t>	D - Ausschließlich durch Einbeziehung von Funkpeilungen.</a:t>
            </a:r>
            <a:endParaRPr lang="de-DE" dirty="0"/>
          </a:p>
        </p:txBody>
      </p:sp>
      <p:sp>
        <p:nvSpPr>
          <p:cNvPr id="4" name="Foliennummernplatzhalter 3"/>
          <p:cNvSpPr>
            <a:spLocks noGrp="1"/>
          </p:cNvSpPr>
          <p:nvPr>
            <p:ph type="sldNum" sz="quarter" idx="10"/>
          </p:nvPr>
        </p:nvSpPr>
        <p:spPr/>
        <p:txBody>
          <a:bodyPr/>
          <a:lstStyle/>
          <a:p>
            <a:fld id="{E4FDA0A4-27B6-4433-A0BE-39B4CD827268}" type="slidenum">
              <a:rPr lang="de-DE" smtClean="0"/>
              <a:t>33</a:t>
            </a:fld>
            <a:endParaRPr lang="de-DE" dirty="0"/>
          </a:p>
        </p:txBody>
      </p:sp>
    </p:spTree>
    <p:extLst>
      <p:ext uri="{BB962C8B-B14F-4D97-AF65-F5344CB8AC3E}">
        <p14:creationId xmlns:p14="http://schemas.microsoft.com/office/powerpoint/2010/main" val="26938014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Hinweis: Zuordnung erfolgt in der Praxis bevorzugt von der Karte zum Gelände und immer vom Groben zum Feinen sowie</a:t>
            </a:r>
            <a:r>
              <a:rPr lang="de-DE" baseline="0" dirty="0"/>
              <a:t> der Nutzung von mehreren Merkmalen sofern diese vorhanden sind</a:t>
            </a:r>
            <a:endParaRPr lang="de-DE" dirty="0"/>
          </a:p>
        </p:txBody>
      </p:sp>
      <p:sp>
        <p:nvSpPr>
          <p:cNvPr id="4" name="Foliennummernplatzhalter 3"/>
          <p:cNvSpPr>
            <a:spLocks noGrp="1"/>
          </p:cNvSpPr>
          <p:nvPr>
            <p:ph type="sldNum" sz="quarter" idx="10"/>
          </p:nvPr>
        </p:nvSpPr>
        <p:spPr/>
        <p:txBody>
          <a:bodyPr/>
          <a:lstStyle/>
          <a:p>
            <a:fld id="{E4FDA0A4-27B6-4433-A0BE-39B4CD827268}" type="slidenum">
              <a:rPr lang="de-DE" smtClean="0"/>
              <a:t>34</a:t>
            </a:fld>
            <a:endParaRPr lang="de-DE" dirty="0"/>
          </a:p>
        </p:txBody>
      </p:sp>
    </p:spTree>
    <p:extLst>
      <p:ext uri="{BB962C8B-B14F-4D97-AF65-F5344CB8AC3E}">
        <p14:creationId xmlns:p14="http://schemas.microsoft.com/office/powerpoint/2010/main" val="40619621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E4FDA0A4-27B6-4433-A0BE-39B4CD827268}" type="slidenum">
              <a:rPr lang="de-DE" smtClean="0"/>
              <a:t>52</a:t>
            </a:fld>
            <a:endParaRPr lang="de-DE" dirty="0"/>
          </a:p>
        </p:txBody>
      </p:sp>
    </p:spTree>
    <p:extLst>
      <p:ext uri="{BB962C8B-B14F-4D97-AF65-F5344CB8AC3E}">
        <p14:creationId xmlns:p14="http://schemas.microsoft.com/office/powerpoint/2010/main" val="11479138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Hinweis: Der Begriff GNSS steht für Global</a:t>
            </a:r>
            <a:r>
              <a:rPr lang="de-DE" baseline="0" dirty="0"/>
              <a:t> Navigation </a:t>
            </a:r>
            <a:r>
              <a:rPr lang="de-DE" baseline="0" dirty="0" err="1"/>
              <a:t>Satellite</a:t>
            </a:r>
            <a:r>
              <a:rPr lang="de-DE" baseline="0" dirty="0"/>
              <a:t> System und ist ein Sammelbegriff. Das erste funktionsfähige System wurde in den USA entwickelt und implementiert und hat sich unter dem Namen GPS (eigentlich NAVSTAR GPS) etabliert. Es gibt mittlerweile viele GNSS Systeme!</a:t>
            </a:r>
            <a:endParaRPr lang="de-DE" dirty="0"/>
          </a:p>
        </p:txBody>
      </p:sp>
      <p:sp>
        <p:nvSpPr>
          <p:cNvPr id="4" name="Foliennummernplatzhalter 3"/>
          <p:cNvSpPr>
            <a:spLocks noGrp="1"/>
          </p:cNvSpPr>
          <p:nvPr>
            <p:ph type="sldNum" sz="quarter" idx="10"/>
          </p:nvPr>
        </p:nvSpPr>
        <p:spPr/>
        <p:txBody>
          <a:bodyPr/>
          <a:lstStyle/>
          <a:p>
            <a:fld id="{E4FDA0A4-27B6-4433-A0BE-39B4CD827268}" type="slidenum">
              <a:rPr lang="de-DE" smtClean="0"/>
              <a:t>53</a:t>
            </a:fld>
            <a:endParaRPr lang="de-DE" dirty="0"/>
          </a:p>
        </p:txBody>
      </p:sp>
    </p:spTree>
    <p:extLst>
      <p:ext uri="{BB962C8B-B14F-4D97-AF65-F5344CB8AC3E}">
        <p14:creationId xmlns:p14="http://schemas.microsoft.com/office/powerpoint/2010/main" val="150663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Hinweis: Der Begriff GNSS steht für Global</a:t>
            </a:r>
            <a:r>
              <a:rPr lang="de-DE" baseline="0" dirty="0"/>
              <a:t> Navigation </a:t>
            </a:r>
            <a:r>
              <a:rPr lang="de-DE" baseline="0" dirty="0" err="1"/>
              <a:t>Satellite</a:t>
            </a:r>
            <a:r>
              <a:rPr lang="de-DE" baseline="0" dirty="0"/>
              <a:t> System und ist ein Sammelbegriff. Das erste funktionsfähige System wurde in den USA entwickelt und implementiert und hat sich unter dem Namen GPS (eigentlich NAVSTAR GPS) etabliert. Es gibt mittlerweile viele GNSS Systeme!</a:t>
            </a:r>
            <a:endParaRPr lang="de-DE" dirty="0"/>
          </a:p>
        </p:txBody>
      </p:sp>
      <p:sp>
        <p:nvSpPr>
          <p:cNvPr id="4" name="Foliennummernplatzhalter 3"/>
          <p:cNvSpPr>
            <a:spLocks noGrp="1"/>
          </p:cNvSpPr>
          <p:nvPr>
            <p:ph type="sldNum" sz="quarter" idx="10"/>
          </p:nvPr>
        </p:nvSpPr>
        <p:spPr/>
        <p:txBody>
          <a:bodyPr/>
          <a:lstStyle/>
          <a:p>
            <a:fld id="{E4FDA0A4-27B6-4433-A0BE-39B4CD827268}" type="slidenum">
              <a:rPr lang="de-DE" smtClean="0"/>
              <a:t>54</a:t>
            </a:fld>
            <a:endParaRPr lang="de-DE" dirty="0"/>
          </a:p>
        </p:txBody>
      </p:sp>
    </p:spTree>
    <p:extLst>
      <p:ext uri="{BB962C8B-B14F-4D97-AF65-F5344CB8AC3E}">
        <p14:creationId xmlns:p14="http://schemas.microsoft.com/office/powerpoint/2010/main" val="9811563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aseline="0" dirty="0"/>
              <a:t>WAAS, EGNOS,MSAS basiert auf satellitengestützten Erweiterungssystemen welche ein Korrektur- bzw. Kontrollsignal an die damit ausgerüsteten GPS Empfänger sendet. </a:t>
            </a:r>
          </a:p>
          <a:p>
            <a:r>
              <a:rPr lang="de-DE" baseline="0" dirty="0"/>
              <a:t>Zum Beispiel für GPS Landeanflüge unter IFR Bedingungen. Hier ist sowohl die </a:t>
            </a:r>
            <a:r>
              <a:rPr lang="de-DE" baseline="0" dirty="0" err="1"/>
              <a:t>Genauigkeitsteigerung</a:t>
            </a:r>
            <a:r>
              <a:rPr lang="de-DE" baseline="0" dirty="0"/>
              <a:t> durch DGPS als auch die Integrität durch WAAS, EGNOS bzw. MSAS implementiert.</a:t>
            </a:r>
            <a:endParaRPr lang="de-DE" dirty="0"/>
          </a:p>
        </p:txBody>
      </p:sp>
      <p:sp>
        <p:nvSpPr>
          <p:cNvPr id="4" name="Foliennummernplatzhalter 3"/>
          <p:cNvSpPr>
            <a:spLocks noGrp="1"/>
          </p:cNvSpPr>
          <p:nvPr>
            <p:ph type="sldNum" sz="quarter" idx="10"/>
          </p:nvPr>
        </p:nvSpPr>
        <p:spPr/>
        <p:txBody>
          <a:bodyPr/>
          <a:lstStyle/>
          <a:p>
            <a:fld id="{E4FDA0A4-27B6-4433-A0BE-39B4CD827268}" type="slidenum">
              <a:rPr lang="de-DE" smtClean="0"/>
              <a:t>55</a:t>
            </a:fld>
            <a:endParaRPr lang="de-DE" dirty="0"/>
          </a:p>
        </p:txBody>
      </p:sp>
    </p:spTree>
    <p:extLst>
      <p:ext uri="{BB962C8B-B14F-4D97-AF65-F5344CB8AC3E}">
        <p14:creationId xmlns:p14="http://schemas.microsoft.com/office/powerpoint/2010/main" val="13054364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Hinweise:</a:t>
            </a:r>
            <a:r>
              <a:rPr lang="de-DE" baseline="0" dirty="0"/>
              <a:t> </a:t>
            </a:r>
          </a:p>
          <a:p>
            <a:r>
              <a:rPr lang="de-DE" baseline="0" dirty="0"/>
              <a:t>Mittlerweile sehr viele Satelliten der verschiedenen Systeme im Orbit</a:t>
            </a:r>
          </a:p>
          <a:p>
            <a:r>
              <a:rPr lang="de-DE" baseline="0" dirty="0"/>
              <a:t>Satellit sendet Almanach welcher seine momentane Position im All beschreibt und die genaue Zeit</a:t>
            </a:r>
          </a:p>
          <a:p>
            <a:r>
              <a:rPr lang="de-DE" baseline="0" dirty="0"/>
              <a:t>Laufzeitmessung - Der Empfänger vergleicht die Zeit und berechnet daraus die Entfernung zum Satellit</a:t>
            </a:r>
          </a:p>
          <a:p>
            <a:r>
              <a:rPr lang="de-DE" baseline="0" dirty="0"/>
              <a:t>Luftfahrtkarten basieren auf dem WGS84 Koordinatensystem</a:t>
            </a:r>
          </a:p>
          <a:p>
            <a:endParaRPr lang="de-DE" dirty="0"/>
          </a:p>
        </p:txBody>
      </p:sp>
      <p:sp>
        <p:nvSpPr>
          <p:cNvPr id="4" name="Foliennummernplatzhalter 3"/>
          <p:cNvSpPr>
            <a:spLocks noGrp="1"/>
          </p:cNvSpPr>
          <p:nvPr>
            <p:ph type="sldNum" sz="quarter" idx="10"/>
          </p:nvPr>
        </p:nvSpPr>
        <p:spPr/>
        <p:txBody>
          <a:bodyPr/>
          <a:lstStyle/>
          <a:p>
            <a:fld id="{E4FDA0A4-27B6-4433-A0BE-39B4CD827268}" type="slidenum">
              <a:rPr lang="de-DE" smtClean="0"/>
              <a:t>56</a:t>
            </a:fld>
            <a:endParaRPr lang="de-DE" dirty="0"/>
          </a:p>
        </p:txBody>
      </p:sp>
    </p:spTree>
    <p:extLst>
      <p:ext uri="{BB962C8B-B14F-4D97-AF65-F5344CB8AC3E}">
        <p14:creationId xmlns:p14="http://schemas.microsoft.com/office/powerpoint/2010/main" val="52194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4FDA0A4-27B6-4433-A0BE-39B4CD827268}" type="slidenum">
              <a:rPr lang="de-DE" smtClean="0"/>
              <a:t>2</a:t>
            </a:fld>
            <a:endParaRPr lang="de-DE" dirty="0"/>
          </a:p>
        </p:txBody>
      </p:sp>
    </p:spTree>
    <p:extLst>
      <p:ext uri="{BB962C8B-B14F-4D97-AF65-F5344CB8AC3E}">
        <p14:creationId xmlns:p14="http://schemas.microsoft.com/office/powerpoint/2010/main" val="29148053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FLARM</a:t>
            </a:r>
          </a:p>
          <a:p>
            <a:r>
              <a:rPr lang="de-DE" dirty="0"/>
              <a:t>Seit</a:t>
            </a:r>
            <a:r>
              <a:rPr lang="de-DE" baseline="0" dirty="0"/>
              <a:t> 2004 entwickelt, offenes System</a:t>
            </a:r>
          </a:p>
          <a:p>
            <a:r>
              <a:rPr lang="de-DE" baseline="0" dirty="0"/>
              <a:t>Zusammenstoßwarnung</a:t>
            </a:r>
          </a:p>
          <a:p>
            <a:r>
              <a:rPr lang="de-DE" baseline="0" dirty="0"/>
              <a:t>Erfordert regelmäßige Firmware Updates</a:t>
            </a:r>
          </a:p>
          <a:p>
            <a:endParaRPr lang="de-DE" baseline="0" dirty="0"/>
          </a:p>
          <a:p>
            <a:r>
              <a:rPr lang="de-DE" baseline="0" dirty="0"/>
              <a:t>ADSB (</a:t>
            </a:r>
            <a:r>
              <a:rPr lang="de-DE" baseline="0" dirty="0" err="1"/>
              <a:t>Automatic</a:t>
            </a:r>
            <a:r>
              <a:rPr lang="de-DE" baseline="0" dirty="0"/>
              <a:t> </a:t>
            </a:r>
            <a:r>
              <a:rPr lang="de-DE" baseline="0" dirty="0" err="1"/>
              <a:t>Dependant</a:t>
            </a:r>
            <a:r>
              <a:rPr lang="de-DE" baseline="0" dirty="0"/>
              <a:t> </a:t>
            </a:r>
            <a:r>
              <a:rPr lang="de-DE" baseline="0" dirty="0" err="1"/>
              <a:t>Surveilance</a:t>
            </a:r>
            <a:r>
              <a:rPr lang="de-DE" baseline="0" dirty="0"/>
              <a:t> Broadcast)</a:t>
            </a:r>
          </a:p>
          <a:p>
            <a:r>
              <a:rPr lang="de-DE" baseline="0" dirty="0"/>
              <a:t>Zusammenstoßwarnung</a:t>
            </a:r>
          </a:p>
          <a:p>
            <a:r>
              <a:rPr lang="de-DE" baseline="0" dirty="0"/>
              <a:t>Transponderbasiert</a:t>
            </a:r>
          </a:p>
          <a:p>
            <a:r>
              <a:rPr lang="de-DE" baseline="0" dirty="0"/>
              <a:t>Zum Teil kombiniert mit FLARM</a:t>
            </a:r>
          </a:p>
          <a:p>
            <a:endParaRPr lang="de-DE" dirty="0"/>
          </a:p>
        </p:txBody>
      </p:sp>
      <p:sp>
        <p:nvSpPr>
          <p:cNvPr id="4" name="Foliennummernplatzhalter 3"/>
          <p:cNvSpPr>
            <a:spLocks noGrp="1"/>
          </p:cNvSpPr>
          <p:nvPr>
            <p:ph type="sldNum" sz="quarter" idx="10"/>
          </p:nvPr>
        </p:nvSpPr>
        <p:spPr/>
        <p:txBody>
          <a:bodyPr/>
          <a:lstStyle/>
          <a:p>
            <a:fld id="{E4FDA0A4-27B6-4433-A0BE-39B4CD827268}" type="slidenum">
              <a:rPr lang="de-DE" smtClean="0"/>
              <a:t>57</a:t>
            </a:fld>
            <a:endParaRPr lang="de-DE" dirty="0"/>
          </a:p>
        </p:txBody>
      </p:sp>
    </p:spTree>
    <p:extLst>
      <p:ext uri="{BB962C8B-B14F-4D97-AF65-F5344CB8AC3E}">
        <p14:creationId xmlns:p14="http://schemas.microsoft.com/office/powerpoint/2010/main" val="36385162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Hinweis:</a:t>
            </a:r>
            <a:r>
              <a:rPr lang="de-DE" baseline="0" dirty="0"/>
              <a:t> Eine Dreidimensionale Form lässt sich nicht fehlerfrei in eine zweidimensionale Karte bringen!</a:t>
            </a:r>
            <a:endParaRPr lang="de-DE" dirty="0"/>
          </a:p>
        </p:txBody>
      </p:sp>
      <p:sp>
        <p:nvSpPr>
          <p:cNvPr id="4" name="Foliennummernplatzhalter 3"/>
          <p:cNvSpPr>
            <a:spLocks noGrp="1"/>
          </p:cNvSpPr>
          <p:nvPr>
            <p:ph type="sldNum" sz="quarter" idx="10"/>
          </p:nvPr>
        </p:nvSpPr>
        <p:spPr/>
        <p:txBody>
          <a:bodyPr/>
          <a:lstStyle/>
          <a:p>
            <a:fld id="{E4FDA0A4-27B6-4433-A0BE-39B4CD827268}" type="slidenum">
              <a:rPr lang="de-DE" smtClean="0"/>
              <a:t>5</a:t>
            </a:fld>
            <a:endParaRPr lang="de-DE" dirty="0"/>
          </a:p>
        </p:txBody>
      </p:sp>
    </p:spTree>
    <p:extLst>
      <p:ext uri="{BB962C8B-B14F-4D97-AF65-F5344CB8AC3E}">
        <p14:creationId xmlns:p14="http://schemas.microsoft.com/office/powerpoint/2010/main" val="1402554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Hinweis: Karte nur im Bereich der Berührung zur Erdoberfläche genau, Fehler nimmt nach Norden oder Süden zu, Pole selbst können nicht abgebildet werden</a:t>
            </a:r>
          </a:p>
        </p:txBody>
      </p:sp>
      <p:sp>
        <p:nvSpPr>
          <p:cNvPr id="4" name="Foliennummernplatzhalter 3"/>
          <p:cNvSpPr>
            <a:spLocks noGrp="1"/>
          </p:cNvSpPr>
          <p:nvPr>
            <p:ph type="sldNum" sz="quarter" idx="10"/>
          </p:nvPr>
        </p:nvSpPr>
        <p:spPr/>
        <p:txBody>
          <a:bodyPr/>
          <a:lstStyle/>
          <a:p>
            <a:fld id="{E4FDA0A4-27B6-4433-A0BE-39B4CD827268}" type="slidenum">
              <a:rPr lang="de-DE" smtClean="0"/>
              <a:t>6</a:t>
            </a:fld>
            <a:endParaRPr lang="de-DE" dirty="0"/>
          </a:p>
        </p:txBody>
      </p:sp>
    </p:spTree>
    <p:extLst>
      <p:ext uri="{BB962C8B-B14F-4D97-AF65-F5344CB8AC3E}">
        <p14:creationId xmlns:p14="http://schemas.microsoft.com/office/powerpoint/2010/main" val="1228865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Hinweis:</a:t>
            </a:r>
            <a:r>
              <a:rPr lang="de-DE" baseline="0" dirty="0"/>
              <a:t> Projektionsqualität besser als bei der Zylinderprojektion</a:t>
            </a:r>
            <a:endParaRPr lang="de-DE" dirty="0"/>
          </a:p>
        </p:txBody>
      </p:sp>
      <p:sp>
        <p:nvSpPr>
          <p:cNvPr id="4" name="Foliennummernplatzhalter 3"/>
          <p:cNvSpPr>
            <a:spLocks noGrp="1"/>
          </p:cNvSpPr>
          <p:nvPr>
            <p:ph type="sldNum" sz="quarter" idx="10"/>
          </p:nvPr>
        </p:nvSpPr>
        <p:spPr/>
        <p:txBody>
          <a:bodyPr/>
          <a:lstStyle/>
          <a:p>
            <a:fld id="{E4FDA0A4-27B6-4433-A0BE-39B4CD827268}" type="slidenum">
              <a:rPr lang="de-DE" smtClean="0"/>
              <a:t>7</a:t>
            </a:fld>
            <a:endParaRPr lang="de-DE" dirty="0"/>
          </a:p>
        </p:txBody>
      </p:sp>
    </p:spTree>
    <p:extLst>
      <p:ext uri="{BB962C8B-B14F-4D97-AF65-F5344CB8AC3E}">
        <p14:creationId xmlns:p14="http://schemas.microsoft.com/office/powerpoint/2010/main" val="19660093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Hinweis: Mit dieser Folie nochmals die Begriffe Loxodrome (Kursgleiche) und Orthodrome (</a:t>
            </a:r>
            <a:r>
              <a:rPr lang="de-DE" dirty="0" err="1"/>
              <a:t>Grosskreis</a:t>
            </a:r>
            <a:r>
              <a:rPr lang="de-DE" dirty="0"/>
              <a:t>)  ansprechen</a:t>
            </a:r>
            <a:r>
              <a:rPr lang="de-DE" baseline="0" dirty="0"/>
              <a:t> als Wiederholung vom</a:t>
            </a:r>
            <a:r>
              <a:rPr lang="de-DE" dirty="0"/>
              <a:t> Kapitel 9.1.3.1</a:t>
            </a:r>
          </a:p>
          <a:p>
            <a:endParaRPr lang="de-DE" dirty="0"/>
          </a:p>
          <a:p>
            <a:r>
              <a:rPr lang="de-DE" dirty="0"/>
              <a:t>Hinweis: Mit einer ICAO Karte demonstrieren warum der Kurs am Mittelmeridian abgenommen werden </a:t>
            </a:r>
            <a:r>
              <a:rPr lang="de-DE" dirty="0" err="1"/>
              <a:t>muß</a:t>
            </a:r>
            <a:r>
              <a:rPr lang="de-DE" dirty="0"/>
              <a:t>!</a:t>
            </a:r>
          </a:p>
          <a:p>
            <a:endParaRPr lang="de-DE" dirty="0"/>
          </a:p>
          <a:p>
            <a:r>
              <a:rPr lang="de-DE" dirty="0"/>
              <a:t>Hinweis: Abnahme des Kurses am Abflugort ist Prüfungsfrage!</a:t>
            </a:r>
          </a:p>
        </p:txBody>
      </p:sp>
      <p:sp>
        <p:nvSpPr>
          <p:cNvPr id="4" name="Foliennummernplatzhalter 3"/>
          <p:cNvSpPr>
            <a:spLocks noGrp="1"/>
          </p:cNvSpPr>
          <p:nvPr>
            <p:ph type="sldNum" sz="quarter" idx="10"/>
          </p:nvPr>
        </p:nvSpPr>
        <p:spPr/>
        <p:txBody>
          <a:bodyPr/>
          <a:lstStyle/>
          <a:p>
            <a:fld id="{E4FDA0A4-27B6-4433-A0BE-39B4CD827268}" type="slidenum">
              <a:rPr lang="de-DE" smtClean="0"/>
              <a:t>8</a:t>
            </a:fld>
            <a:endParaRPr lang="de-DE" dirty="0"/>
          </a:p>
        </p:txBody>
      </p:sp>
    </p:spTree>
    <p:extLst>
      <p:ext uri="{BB962C8B-B14F-4D97-AF65-F5344CB8AC3E}">
        <p14:creationId xmlns:p14="http://schemas.microsoft.com/office/powerpoint/2010/main" val="35437157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Hinweis: Legende und Hilfsmittel ansprechen und ggf. auch näher erläutern,</a:t>
            </a:r>
            <a:r>
              <a:rPr lang="de-DE" baseline="0" dirty="0"/>
              <a:t> z.B. </a:t>
            </a:r>
            <a:r>
              <a:rPr lang="de-DE" dirty="0"/>
              <a:t> Max </a:t>
            </a:r>
            <a:r>
              <a:rPr lang="de-DE" dirty="0" err="1"/>
              <a:t>Elev</a:t>
            </a:r>
            <a:r>
              <a:rPr lang="de-DE" dirty="0"/>
              <a:t> </a:t>
            </a:r>
            <a:r>
              <a:rPr lang="de-DE" dirty="0" err="1"/>
              <a:t>Figure</a:t>
            </a:r>
            <a:r>
              <a:rPr lang="de-DE" dirty="0"/>
              <a:t> und Lichtsignale</a:t>
            </a:r>
          </a:p>
        </p:txBody>
      </p:sp>
      <p:sp>
        <p:nvSpPr>
          <p:cNvPr id="4" name="Foliennummernplatzhalter 3"/>
          <p:cNvSpPr>
            <a:spLocks noGrp="1"/>
          </p:cNvSpPr>
          <p:nvPr>
            <p:ph type="sldNum" sz="quarter" idx="10"/>
          </p:nvPr>
        </p:nvSpPr>
        <p:spPr/>
        <p:txBody>
          <a:bodyPr/>
          <a:lstStyle/>
          <a:p>
            <a:fld id="{E4FDA0A4-27B6-4433-A0BE-39B4CD827268}" type="slidenum">
              <a:rPr lang="de-DE" smtClean="0"/>
              <a:t>10</a:t>
            </a:fld>
            <a:endParaRPr lang="de-DE" dirty="0"/>
          </a:p>
        </p:txBody>
      </p:sp>
    </p:spTree>
    <p:extLst>
      <p:ext uri="{BB962C8B-B14F-4D97-AF65-F5344CB8AC3E}">
        <p14:creationId xmlns:p14="http://schemas.microsoft.com/office/powerpoint/2010/main" val="2746117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Hinweis: Legende und Hilfsmittel ansprechen und ggf. auch näher erläutern,</a:t>
            </a:r>
            <a:r>
              <a:rPr lang="de-DE" baseline="0" dirty="0"/>
              <a:t> z.B. </a:t>
            </a:r>
            <a:r>
              <a:rPr lang="de-DE" dirty="0"/>
              <a:t> Max </a:t>
            </a:r>
            <a:r>
              <a:rPr lang="de-DE" dirty="0" err="1"/>
              <a:t>Elev</a:t>
            </a:r>
            <a:r>
              <a:rPr lang="de-DE" dirty="0"/>
              <a:t> </a:t>
            </a:r>
            <a:r>
              <a:rPr lang="de-DE" dirty="0" err="1"/>
              <a:t>Figure</a:t>
            </a:r>
            <a:r>
              <a:rPr lang="de-DE" dirty="0"/>
              <a:t> und Lichtsignale</a:t>
            </a:r>
          </a:p>
        </p:txBody>
      </p:sp>
      <p:sp>
        <p:nvSpPr>
          <p:cNvPr id="4" name="Foliennummernplatzhalter 3"/>
          <p:cNvSpPr>
            <a:spLocks noGrp="1"/>
          </p:cNvSpPr>
          <p:nvPr>
            <p:ph type="sldNum" sz="quarter" idx="10"/>
          </p:nvPr>
        </p:nvSpPr>
        <p:spPr/>
        <p:txBody>
          <a:bodyPr/>
          <a:lstStyle/>
          <a:p>
            <a:fld id="{E4FDA0A4-27B6-4433-A0BE-39B4CD827268}" type="slidenum">
              <a:rPr lang="de-DE" smtClean="0"/>
              <a:t>12</a:t>
            </a:fld>
            <a:endParaRPr lang="de-DE" dirty="0"/>
          </a:p>
        </p:txBody>
      </p:sp>
    </p:spTree>
    <p:extLst>
      <p:ext uri="{BB962C8B-B14F-4D97-AF65-F5344CB8AC3E}">
        <p14:creationId xmlns:p14="http://schemas.microsoft.com/office/powerpoint/2010/main" val="11201864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Hinweis: DFS Enroute Chart wird so</a:t>
            </a:r>
            <a:r>
              <a:rPr lang="de-DE" baseline="0" dirty="0"/>
              <a:t> gut wie</a:t>
            </a:r>
            <a:r>
              <a:rPr lang="de-DE" dirty="0"/>
              <a:t> nur im Motorflug verwendet</a:t>
            </a:r>
          </a:p>
        </p:txBody>
      </p:sp>
      <p:sp>
        <p:nvSpPr>
          <p:cNvPr id="4" name="Foliennummernplatzhalter 3"/>
          <p:cNvSpPr>
            <a:spLocks noGrp="1"/>
          </p:cNvSpPr>
          <p:nvPr>
            <p:ph type="sldNum" sz="quarter" idx="10"/>
          </p:nvPr>
        </p:nvSpPr>
        <p:spPr/>
        <p:txBody>
          <a:bodyPr/>
          <a:lstStyle/>
          <a:p>
            <a:fld id="{E4FDA0A4-27B6-4433-A0BE-39B4CD827268}" type="slidenum">
              <a:rPr lang="de-DE" smtClean="0"/>
              <a:t>15</a:t>
            </a:fld>
            <a:endParaRPr lang="de-DE" dirty="0"/>
          </a:p>
        </p:txBody>
      </p:sp>
    </p:spTree>
    <p:extLst>
      <p:ext uri="{BB962C8B-B14F-4D97-AF65-F5344CB8AC3E}">
        <p14:creationId xmlns:p14="http://schemas.microsoft.com/office/powerpoint/2010/main" val="23947381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13C0C7-BC27-4C73-9D06-A8FBD2EE5699}"/>
              </a:ext>
            </a:extLst>
          </p:cNvPr>
          <p:cNvSpPr>
            <a:spLocks noGrp="1"/>
          </p:cNvSpPr>
          <p:nvPr>
            <p:ph type="ctrTitle"/>
          </p:nvPr>
        </p:nvSpPr>
        <p:spPr>
          <a:xfrm>
            <a:off x="1524000" y="1737915"/>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2B4F34E1-7A66-4BD2-8530-4D461B598393}"/>
              </a:ext>
            </a:extLst>
          </p:cNvPr>
          <p:cNvSpPr>
            <a:spLocks noGrp="1"/>
          </p:cNvSpPr>
          <p:nvPr>
            <p:ph type="subTitle" idx="1"/>
          </p:nvPr>
        </p:nvSpPr>
        <p:spPr>
          <a:xfrm>
            <a:off x="1524000" y="4271422"/>
            <a:ext cx="9144000" cy="1655762"/>
          </a:xfrm>
        </p:spPr>
        <p:txBody>
          <a:bodyPr/>
          <a:lstStyle>
            <a:lvl1pPr marL="0" indent="0" algn="ctr">
              <a:buNone/>
              <a:defRPr sz="2400" i="1">
                <a:solidFill>
                  <a:srgbClr val="044C9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p>
        </p:txBody>
      </p:sp>
      <p:sp>
        <p:nvSpPr>
          <p:cNvPr id="6" name="Foliennummernplatzhalter 5">
            <a:extLst>
              <a:ext uri="{FF2B5EF4-FFF2-40B4-BE49-F238E27FC236}">
                <a16:creationId xmlns:a16="http://schemas.microsoft.com/office/drawing/2014/main" id="{1084FEBA-76BC-4FEC-AC82-40121E35D3BE}"/>
              </a:ext>
            </a:extLst>
          </p:cNvPr>
          <p:cNvSpPr>
            <a:spLocks noGrp="1"/>
          </p:cNvSpPr>
          <p:nvPr>
            <p:ph type="sldNum" sz="quarter" idx="12"/>
          </p:nvPr>
        </p:nvSpPr>
        <p:spPr>
          <a:xfrm>
            <a:off x="11480233" y="6570000"/>
            <a:ext cx="540000" cy="288000"/>
          </a:xfrm>
          <a:prstGeom prst="rect">
            <a:avLst/>
          </a:prstGeom>
        </p:spPr>
        <p:txBody>
          <a:bodyPr/>
          <a:lstStyle>
            <a:lvl1pPr>
              <a:defRPr sz="1200"/>
            </a:lvl1pPr>
          </a:lstStyle>
          <a:p>
            <a:fld id="{1BAF13B1-D0BA-4A19-B609-64C08BFDA19E}" type="slidenum">
              <a:rPr lang="de-DE" smtClean="0"/>
              <a:pPr/>
              <a:t>‹Nr.›</a:t>
            </a:fld>
            <a:endParaRPr lang="de-DE" dirty="0"/>
          </a:p>
        </p:txBody>
      </p:sp>
      <p:sp>
        <p:nvSpPr>
          <p:cNvPr id="7" name="Rechteck 6">
            <a:extLst>
              <a:ext uri="{FF2B5EF4-FFF2-40B4-BE49-F238E27FC236}">
                <a16:creationId xmlns:a16="http://schemas.microsoft.com/office/drawing/2014/main" id="{A16BF7EA-9E69-43AA-AA25-8E4952411D72}"/>
              </a:ext>
            </a:extLst>
          </p:cNvPr>
          <p:cNvSpPr/>
          <p:nvPr userDrawn="1"/>
        </p:nvSpPr>
        <p:spPr>
          <a:xfrm>
            <a:off x="0" y="-8027"/>
            <a:ext cx="12192000" cy="1219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 name="Rechteck: abgerundete Ecken 7">
            <a:extLst>
              <a:ext uri="{FF2B5EF4-FFF2-40B4-BE49-F238E27FC236}">
                <a16:creationId xmlns:a16="http://schemas.microsoft.com/office/drawing/2014/main" id="{542946C2-1299-46A5-9EF2-19DADE93A95F}"/>
              </a:ext>
            </a:extLst>
          </p:cNvPr>
          <p:cNvSpPr/>
          <p:nvPr userDrawn="1"/>
        </p:nvSpPr>
        <p:spPr>
          <a:xfrm>
            <a:off x="192088" y="188913"/>
            <a:ext cx="11828145" cy="1219412"/>
          </a:xfrm>
          <a:prstGeom prst="roundRect">
            <a:avLst/>
          </a:prstGeom>
          <a:ln>
            <a:noFill/>
          </a:ln>
          <a:effectLst>
            <a:reflection blurRad="6350" stA="50000" endA="300" endPos="13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b="1"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Segelflugtheorie SFCL</a:t>
            </a:r>
          </a:p>
          <a:p>
            <a:pPr algn="ctr"/>
            <a:r>
              <a:rPr lang="de-DE" sz="4000" b="1"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Navigation</a:t>
            </a:r>
          </a:p>
        </p:txBody>
      </p:sp>
    </p:spTree>
    <p:extLst>
      <p:ext uri="{BB962C8B-B14F-4D97-AF65-F5344CB8AC3E}">
        <p14:creationId xmlns:p14="http://schemas.microsoft.com/office/powerpoint/2010/main" val="31070287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0614A9-D9D8-4B52-9BD8-B78FCFA3EA68}"/>
              </a:ext>
            </a:extLst>
          </p:cNvPr>
          <p:cNvSpPr>
            <a:spLocks noGrp="1"/>
          </p:cNvSpPr>
          <p:nvPr>
            <p:ph type="title"/>
          </p:nvPr>
        </p:nvSpPr>
        <p:spPr>
          <a:xfrm>
            <a:off x="862451" y="97226"/>
            <a:ext cx="7902858" cy="504000"/>
          </a:xfrm>
        </p:spPr>
        <p:txBody>
          <a:bodyPr/>
          <a:lstStyle/>
          <a:p>
            <a:r>
              <a:rPr lang="de-DE"/>
              <a:t>Mastertitelformat bearbeiten</a:t>
            </a:r>
          </a:p>
        </p:txBody>
      </p:sp>
      <p:sp>
        <p:nvSpPr>
          <p:cNvPr id="3" name="Inhaltsplatzhalter 2">
            <a:extLst>
              <a:ext uri="{FF2B5EF4-FFF2-40B4-BE49-F238E27FC236}">
                <a16:creationId xmlns:a16="http://schemas.microsoft.com/office/drawing/2014/main" id="{227DD4E1-2953-4AC8-B770-ADE67159F800}"/>
              </a:ext>
            </a:extLst>
          </p:cNvPr>
          <p:cNvSpPr>
            <a:spLocks noGrp="1"/>
          </p:cNvSpPr>
          <p:nvPr>
            <p:ph idx="1"/>
          </p:nvPr>
        </p:nvSpPr>
        <p:spPr/>
        <p:txBody>
          <a:bodyPr/>
          <a:lstStyle/>
          <a:p>
            <a:pPr lvl="0"/>
            <a:r>
              <a:rPr lang="de-DE" dirty="0"/>
              <a:t>Mastertextformat bearbeiten</a:t>
            </a:r>
          </a:p>
          <a:p>
            <a:pPr lvl="1"/>
            <a:r>
              <a:rPr lang="de-DE" dirty="0"/>
              <a:t>Zweite Ebene</a:t>
            </a:r>
          </a:p>
        </p:txBody>
      </p:sp>
      <p:sp>
        <p:nvSpPr>
          <p:cNvPr id="7" name="Foliennummernplatzhalter 5">
            <a:extLst>
              <a:ext uri="{FF2B5EF4-FFF2-40B4-BE49-F238E27FC236}">
                <a16:creationId xmlns:a16="http://schemas.microsoft.com/office/drawing/2014/main" id="{2840E5EF-6E5E-4B22-9D47-1B013A4A7511}"/>
              </a:ext>
            </a:extLst>
          </p:cNvPr>
          <p:cNvSpPr>
            <a:spLocks noGrp="1"/>
          </p:cNvSpPr>
          <p:nvPr>
            <p:ph type="sldNum" sz="quarter" idx="12"/>
          </p:nvPr>
        </p:nvSpPr>
        <p:spPr>
          <a:xfrm>
            <a:off x="11480233" y="6570000"/>
            <a:ext cx="540000" cy="288000"/>
          </a:xfrm>
          <a:prstGeom prst="rect">
            <a:avLst/>
          </a:prstGeom>
        </p:spPr>
        <p:txBody>
          <a:bodyPr/>
          <a:lstStyle>
            <a:lvl1pPr>
              <a:defRPr sz="1200"/>
            </a:lvl1pPr>
          </a:lstStyle>
          <a:p>
            <a:fld id="{1BAF13B1-D0BA-4A19-B609-64C08BFDA19E}" type="slidenum">
              <a:rPr lang="de-DE" smtClean="0"/>
              <a:pPr/>
              <a:t>‹Nr.›</a:t>
            </a:fld>
            <a:endParaRPr lang="de-DE" dirty="0"/>
          </a:p>
        </p:txBody>
      </p:sp>
      <p:sp>
        <p:nvSpPr>
          <p:cNvPr id="10" name="Textplatzhalter 12">
            <a:extLst>
              <a:ext uri="{FF2B5EF4-FFF2-40B4-BE49-F238E27FC236}">
                <a16:creationId xmlns:a16="http://schemas.microsoft.com/office/drawing/2014/main" id="{169B5081-F331-4EBA-AA89-677FF7D5E987}"/>
              </a:ext>
            </a:extLst>
          </p:cNvPr>
          <p:cNvSpPr>
            <a:spLocks noGrp="1"/>
          </p:cNvSpPr>
          <p:nvPr>
            <p:ph type="body" sz="quarter" idx="13"/>
          </p:nvPr>
        </p:nvSpPr>
        <p:spPr>
          <a:xfrm>
            <a:off x="1519800" y="6616660"/>
            <a:ext cx="9000000" cy="288000"/>
          </a:xfrm>
        </p:spPr>
        <p:txBody>
          <a:bodyPr>
            <a:noAutofit/>
          </a:bodyPr>
          <a:lstStyle>
            <a:lvl1pPr marL="0" indent="0" algn="ctr">
              <a:buNone/>
              <a:defRPr sz="1200">
                <a:solidFill>
                  <a:schemeClr val="bg1"/>
                </a:solidFill>
                <a:effectLst>
                  <a:outerShdw blurRad="50800" dist="38100" dir="2700000" algn="tl" rotWithShape="0">
                    <a:prstClr val="black">
                      <a:alpha val="40000"/>
                    </a:prstClr>
                  </a:outerShdw>
                </a:effectLst>
              </a:defRPr>
            </a:lvl1pPr>
          </a:lstStyle>
          <a:p>
            <a:pPr lvl="0"/>
            <a:r>
              <a:rPr lang="de-DE" dirty="0"/>
              <a:t>Mastertextformat bearbeiten</a:t>
            </a:r>
          </a:p>
        </p:txBody>
      </p:sp>
    </p:spTree>
    <p:extLst>
      <p:ext uri="{BB962C8B-B14F-4D97-AF65-F5344CB8AC3E}">
        <p14:creationId xmlns:p14="http://schemas.microsoft.com/office/powerpoint/2010/main" val="2367364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7CAC94-4567-49FD-88EC-FF50A030EA30}"/>
              </a:ext>
            </a:extLst>
          </p:cNvPr>
          <p:cNvSpPr>
            <a:spLocks noGrp="1"/>
          </p:cNvSpPr>
          <p:nvPr>
            <p:ph type="title"/>
          </p:nvPr>
        </p:nvSpPr>
        <p:spPr>
          <a:xfrm>
            <a:off x="954815" y="132512"/>
            <a:ext cx="7902858" cy="504000"/>
          </a:xfrm>
        </p:spPr>
        <p:txBody>
          <a:bodyPr/>
          <a:lstStyle/>
          <a:p>
            <a:r>
              <a:rPr lang="de-DE" dirty="0"/>
              <a:t>Mastertitelformat bearbeiten</a:t>
            </a:r>
          </a:p>
        </p:txBody>
      </p:sp>
      <p:sp>
        <p:nvSpPr>
          <p:cNvPr id="3" name="Inhaltsplatzhalter 2">
            <a:extLst>
              <a:ext uri="{FF2B5EF4-FFF2-40B4-BE49-F238E27FC236}">
                <a16:creationId xmlns:a16="http://schemas.microsoft.com/office/drawing/2014/main" id="{FBD349CE-4E41-4A5C-B20C-6C807995535F}"/>
              </a:ext>
            </a:extLst>
          </p:cNvPr>
          <p:cNvSpPr>
            <a:spLocks noGrp="1"/>
          </p:cNvSpPr>
          <p:nvPr>
            <p:ph sz="half" idx="1"/>
          </p:nvPr>
        </p:nvSpPr>
        <p:spPr>
          <a:xfrm>
            <a:off x="189186" y="924910"/>
            <a:ext cx="5830614" cy="5475890"/>
          </a:xfrm>
        </p:spPr>
        <p:txBody>
          <a:bodyPr/>
          <a:lstStyle/>
          <a:p>
            <a:pPr lvl="0"/>
            <a:r>
              <a:rPr lang="de-DE" dirty="0"/>
              <a:t>Mastertextformat bearbeiten</a:t>
            </a:r>
          </a:p>
          <a:p>
            <a:pPr lvl="1"/>
            <a:r>
              <a:rPr lang="de-DE" dirty="0"/>
              <a:t>Zweite Ebene</a:t>
            </a:r>
          </a:p>
        </p:txBody>
      </p:sp>
      <p:sp>
        <p:nvSpPr>
          <p:cNvPr id="4" name="Inhaltsplatzhalter 3">
            <a:extLst>
              <a:ext uri="{FF2B5EF4-FFF2-40B4-BE49-F238E27FC236}">
                <a16:creationId xmlns:a16="http://schemas.microsoft.com/office/drawing/2014/main" id="{47DD609C-C2D7-41F1-87A8-229808926120}"/>
              </a:ext>
            </a:extLst>
          </p:cNvPr>
          <p:cNvSpPr>
            <a:spLocks noGrp="1"/>
          </p:cNvSpPr>
          <p:nvPr>
            <p:ph sz="half" idx="2"/>
          </p:nvPr>
        </p:nvSpPr>
        <p:spPr>
          <a:xfrm>
            <a:off x="6172200" y="924910"/>
            <a:ext cx="5795172" cy="5475890"/>
          </a:xfrm>
        </p:spPr>
        <p:txBody>
          <a:bodyPr/>
          <a:lstStyle/>
          <a:p>
            <a:pPr lvl="0"/>
            <a:r>
              <a:rPr lang="de-DE" dirty="0"/>
              <a:t>Mastertextformat bearbeiten</a:t>
            </a:r>
          </a:p>
          <a:p>
            <a:pPr lvl="1"/>
            <a:r>
              <a:rPr lang="de-DE" dirty="0"/>
              <a:t>Zweite Ebene</a:t>
            </a:r>
          </a:p>
        </p:txBody>
      </p:sp>
      <p:sp>
        <p:nvSpPr>
          <p:cNvPr id="9" name="Foliennummernplatzhalter 5">
            <a:extLst>
              <a:ext uri="{FF2B5EF4-FFF2-40B4-BE49-F238E27FC236}">
                <a16:creationId xmlns:a16="http://schemas.microsoft.com/office/drawing/2014/main" id="{DB36124C-7041-40A4-96B0-3B932BE0E093}"/>
              </a:ext>
            </a:extLst>
          </p:cNvPr>
          <p:cNvSpPr>
            <a:spLocks noGrp="1"/>
          </p:cNvSpPr>
          <p:nvPr>
            <p:ph type="sldNum" sz="quarter" idx="12"/>
          </p:nvPr>
        </p:nvSpPr>
        <p:spPr>
          <a:xfrm>
            <a:off x="11480233" y="6570000"/>
            <a:ext cx="540000" cy="288000"/>
          </a:xfrm>
          <a:prstGeom prst="rect">
            <a:avLst/>
          </a:prstGeom>
        </p:spPr>
        <p:txBody>
          <a:bodyPr/>
          <a:lstStyle>
            <a:lvl1pPr>
              <a:defRPr sz="1200"/>
            </a:lvl1pPr>
          </a:lstStyle>
          <a:p>
            <a:fld id="{1BAF13B1-D0BA-4A19-B609-64C08BFDA19E}" type="slidenum">
              <a:rPr lang="de-DE" smtClean="0"/>
              <a:pPr/>
              <a:t>‹Nr.›</a:t>
            </a:fld>
            <a:endParaRPr lang="de-DE" dirty="0"/>
          </a:p>
        </p:txBody>
      </p:sp>
      <p:sp>
        <p:nvSpPr>
          <p:cNvPr id="13" name="Textplatzhalter 12">
            <a:extLst>
              <a:ext uri="{FF2B5EF4-FFF2-40B4-BE49-F238E27FC236}">
                <a16:creationId xmlns:a16="http://schemas.microsoft.com/office/drawing/2014/main" id="{483C9599-7AFB-41CC-A829-793E0ACC6845}"/>
              </a:ext>
            </a:extLst>
          </p:cNvPr>
          <p:cNvSpPr>
            <a:spLocks noGrp="1"/>
          </p:cNvSpPr>
          <p:nvPr>
            <p:ph type="body" sz="quarter" idx="13"/>
          </p:nvPr>
        </p:nvSpPr>
        <p:spPr>
          <a:xfrm>
            <a:off x="1519800" y="6616660"/>
            <a:ext cx="9000000" cy="288000"/>
          </a:xfrm>
        </p:spPr>
        <p:txBody>
          <a:bodyPr>
            <a:noAutofit/>
          </a:bodyPr>
          <a:lstStyle>
            <a:lvl1pPr marL="0" indent="0" algn="ctr">
              <a:buNone/>
              <a:defRPr sz="1200">
                <a:solidFill>
                  <a:schemeClr val="bg1"/>
                </a:solidFill>
                <a:effectLst>
                  <a:outerShdw blurRad="50800" dist="38100" dir="2700000" algn="tl" rotWithShape="0">
                    <a:prstClr val="black">
                      <a:alpha val="40000"/>
                    </a:prstClr>
                  </a:outerShdw>
                </a:effectLst>
              </a:defRPr>
            </a:lvl1pPr>
          </a:lstStyle>
          <a:p>
            <a:pPr lvl="0"/>
            <a:r>
              <a:rPr lang="de-DE" dirty="0"/>
              <a:t>Mastertextformat bearbeiten</a:t>
            </a:r>
          </a:p>
        </p:txBody>
      </p:sp>
    </p:spTree>
    <p:extLst>
      <p:ext uri="{BB962C8B-B14F-4D97-AF65-F5344CB8AC3E}">
        <p14:creationId xmlns:p14="http://schemas.microsoft.com/office/powerpoint/2010/main" val="866130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5B1D07-A317-40DC-904D-FFA9D2BF9D75}"/>
              </a:ext>
            </a:extLst>
          </p:cNvPr>
          <p:cNvSpPr>
            <a:spLocks noGrp="1"/>
          </p:cNvSpPr>
          <p:nvPr>
            <p:ph type="title"/>
          </p:nvPr>
        </p:nvSpPr>
        <p:spPr>
          <a:xfrm>
            <a:off x="954814" y="132512"/>
            <a:ext cx="7921331" cy="504000"/>
          </a:xfrm>
        </p:spPr>
        <p:txBody>
          <a:bodyPr/>
          <a:lstStyle/>
          <a:p>
            <a:r>
              <a:rPr lang="de-DE"/>
              <a:t>Mastertitelformat bearbeiten</a:t>
            </a:r>
          </a:p>
        </p:txBody>
      </p:sp>
      <p:sp>
        <p:nvSpPr>
          <p:cNvPr id="6" name="Foliennummernplatzhalter 5">
            <a:extLst>
              <a:ext uri="{FF2B5EF4-FFF2-40B4-BE49-F238E27FC236}">
                <a16:creationId xmlns:a16="http://schemas.microsoft.com/office/drawing/2014/main" id="{449C07EC-0A56-42F7-93B4-F3E5FF83610D}"/>
              </a:ext>
            </a:extLst>
          </p:cNvPr>
          <p:cNvSpPr>
            <a:spLocks noGrp="1"/>
          </p:cNvSpPr>
          <p:nvPr>
            <p:ph type="sldNum" sz="quarter" idx="12"/>
          </p:nvPr>
        </p:nvSpPr>
        <p:spPr>
          <a:xfrm>
            <a:off x="11480233" y="6570000"/>
            <a:ext cx="540000" cy="288000"/>
          </a:xfrm>
          <a:prstGeom prst="rect">
            <a:avLst/>
          </a:prstGeom>
        </p:spPr>
        <p:txBody>
          <a:bodyPr/>
          <a:lstStyle>
            <a:lvl1pPr>
              <a:defRPr sz="1200"/>
            </a:lvl1pPr>
          </a:lstStyle>
          <a:p>
            <a:fld id="{1BAF13B1-D0BA-4A19-B609-64C08BFDA19E}" type="slidenum">
              <a:rPr lang="de-DE" smtClean="0"/>
              <a:pPr/>
              <a:t>‹Nr.›</a:t>
            </a:fld>
            <a:endParaRPr lang="de-DE" dirty="0"/>
          </a:p>
        </p:txBody>
      </p:sp>
      <p:sp>
        <p:nvSpPr>
          <p:cNvPr id="8" name="Textplatzhalter 12">
            <a:extLst>
              <a:ext uri="{FF2B5EF4-FFF2-40B4-BE49-F238E27FC236}">
                <a16:creationId xmlns:a16="http://schemas.microsoft.com/office/drawing/2014/main" id="{E9F8195F-514F-4121-87E1-5951ACAD0C23}"/>
              </a:ext>
            </a:extLst>
          </p:cNvPr>
          <p:cNvSpPr>
            <a:spLocks noGrp="1"/>
          </p:cNvSpPr>
          <p:nvPr>
            <p:ph type="body" sz="quarter" idx="13"/>
          </p:nvPr>
        </p:nvSpPr>
        <p:spPr>
          <a:xfrm>
            <a:off x="1519800" y="6616660"/>
            <a:ext cx="9000000" cy="288000"/>
          </a:xfrm>
        </p:spPr>
        <p:txBody>
          <a:bodyPr>
            <a:noAutofit/>
          </a:bodyPr>
          <a:lstStyle>
            <a:lvl1pPr marL="0" indent="0" algn="ctr">
              <a:buNone/>
              <a:defRPr sz="1200">
                <a:solidFill>
                  <a:schemeClr val="bg1"/>
                </a:solidFill>
                <a:effectLst>
                  <a:outerShdw blurRad="50800" dist="38100" dir="2700000" algn="tl" rotWithShape="0">
                    <a:prstClr val="black">
                      <a:alpha val="40000"/>
                    </a:prstClr>
                  </a:outerShdw>
                </a:effectLst>
              </a:defRPr>
            </a:lvl1pPr>
          </a:lstStyle>
          <a:p>
            <a:pPr lvl="0"/>
            <a:r>
              <a:rPr lang="de-DE" dirty="0"/>
              <a:t>Mastertextformat bearbeiten</a:t>
            </a:r>
          </a:p>
        </p:txBody>
      </p:sp>
    </p:spTree>
    <p:extLst>
      <p:ext uri="{BB962C8B-B14F-4D97-AF65-F5344CB8AC3E}">
        <p14:creationId xmlns:p14="http://schemas.microsoft.com/office/powerpoint/2010/main" val="3211859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CH" dirty="0"/>
          </a:p>
        </p:txBody>
      </p:sp>
      <p:sp>
        <p:nvSpPr>
          <p:cNvPr id="4" name="Titel 3"/>
          <p:cNvSpPr>
            <a:spLocks noGrp="1"/>
          </p:cNvSpPr>
          <p:nvPr>
            <p:ph type="title"/>
          </p:nvPr>
        </p:nvSpPr>
        <p:spPr/>
        <p:txBody>
          <a:bodyPr/>
          <a:lstStyle/>
          <a:p>
            <a:r>
              <a:rPr lang="de-DE"/>
              <a:t>Titelmasterformat durch Klicken bearbeiten</a:t>
            </a:r>
            <a:endParaRPr lang="de-CH"/>
          </a:p>
        </p:txBody>
      </p:sp>
      <p:sp>
        <p:nvSpPr>
          <p:cNvPr id="12" name="Rectangle 16"/>
          <p:cNvSpPr>
            <a:spLocks noGrp="1" noChangeArrowheads="1"/>
          </p:cNvSpPr>
          <p:nvPr>
            <p:ph type="ftr" sz="quarter" idx="3"/>
          </p:nvPr>
        </p:nvSpPr>
        <p:spPr bwMode="auto">
          <a:xfrm rot="-5400000">
            <a:off x="9718678" y="3247496"/>
            <a:ext cx="4083050" cy="38523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ctr">
              <a:spcBef>
                <a:spcPct val="0"/>
              </a:spcBef>
              <a:buClrTx/>
              <a:defRPr sz="1200" b="0">
                <a:solidFill>
                  <a:srgbClr val="000000"/>
                </a:solidFill>
                <a:latin typeface="+mn-lt"/>
              </a:defRPr>
            </a:lvl1pPr>
          </a:lstStyle>
          <a:p>
            <a:pPr>
              <a:defRPr/>
            </a:pPr>
            <a:r>
              <a:rPr lang="en-GB"/>
              <a:t>Segelfluggruppe Bern</a:t>
            </a:r>
            <a:endParaRPr lang="en-GB" dirty="0"/>
          </a:p>
        </p:txBody>
      </p:sp>
      <p:sp>
        <p:nvSpPr>
          <p:cNvPr id="11" name="Rectangle 6"/>
          <p:cNvSpPr>
            <a:spLocks noGrp="1" noChangeArrowheads="1"/>
          </p:cNvSpPr>
          <p:nvPr>
            <p:ph type="sldNum" sz="quarter" idx="4"/>
          </p:nvPr>
        </p:nvSpPr>
        <p:spPr bwMode="auto">
          <a:xfrm>
            <a:off x="11271859" y="6433199"/>
            <a:ext cx="519941" cy="174624"/>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a:spcBef>
                <a:spcPct val="0"/>
              </a:spcBef>
              <a:buClrTx/>
              <a:defRPr sz="1200">
                <a:solidFill>
                  <a:srgbClr val="000000"/>
                </a:solidFill>
                <a:latin typeface="Calibri" pitchFamily="34" charset="0"/>
              </a:defRPr>
            </a:lvl1pPr>
          </a:lstStyle>
          <a:p>
            <a:pPr>
              <a:defRPr/>
            </a:pPr>
            <a:fld id="{A8B3388F-5308-411E-9AE8-5D77DB4DA865}" type="slidenum">
              <a:rPr lang="en-GB" smtClean="0"/>
              <a:pPr>
                <a:defRPr/>
              </a:pPr>
              <a:t>‹Nr.›</a:t>
            </a:fld>
            <a:endParaRPr lang="en-GB" dirty="0"/>
          </a:p>
        </p:txBody>
      </p:sp>
    </p:spTree>
    <p:extLst>
      <p:ext uri="{BB962C8B-B14F-4D97-AF65-F5344CB8AC3E}">
        <p14:creationId xmlns:p14="http://schemas.microsoft.com/office/powerpoint/2010/main" val="38043506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CH" dirty="0"/>
          </a:p>
        </p:txBody>
      </p:sp>
      <p:sp>
        <p:nvSpPr>
          <p:cNvPr id="4" name="Titel 3"/>
          <p:cNvSpPr>
            <a:spLocks noGrp="1"/>
          </p:cNvSpPr>
          <p:nvPr>
            <p:ph type="title"/>
          </p:nvPr>
        </p:nvSpPr>
        <p:spPr/>
        <p:txBody>
          <a:bodyPr/>
          <a:lstStyle/>
          <a:p>
            <a:r>
              <a:rPr lang="de-DE"/>
              <a:t>Titelmasterformat durch Klicken bearbeiten</a:t>
            </a:r>
            <a:endParaRPr lang="de-CH"/>
          </a:p>
        </p:txBody>
      </p:sp>
      <p:sp>
        <p:nvSpPr>
          <p:cNvPr id="12" name="Rectangle 16"/>
          <p:cNvSpPr>
            <a:spLocks noGrp="1" noChangeArrowheads="1"/>
          </p:cNvSpPr>
          <p:nvPr>
            <p:ph type="ftr" sz="quarter" idx="3"/>
          </p:nvPr>
        </p:nvSpPr>
        <p:spPr bwMode="auto">
          <a:xfrm rot="-5400000">
            <a:off x="9718678" y="3247496"/>
            <a:ext cx="4083050" cy="38523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ctr">
              <a:spcBef>
                <a:spcPct val="0"/>
              </a:spcBef>
              <a:buClrTx/>
              <a:defRPr sz="1200" b="0">
                <a:solidFill>
                  <a:srgbClr val="000000"/>
                </a:solidFill>
                <a:latin typeface="+mn-lt"/>
              </a:defRPr>
            </a:lvl1pPr>
          </a:lstStyle>
          <a:p>
            <a:pPr>
              <a:defRPr/>
            </a:pPr>
            <a:r>
              <a:rPr lang="en-GB"/>
              <a:t>Segelfluggruppe Bern</a:t>
            </a:r>
            <a:endParaRPr lang="en-GB" dirty="0"/>
          </a:p>
        </p:txBody>
      </p:sp>
      <p:sp>
        <p:nvSpPr>
          <p:cNvPr id="11" name="Rectangle 6"/>
          <p:cNvSpPr>
            <a:spLocks noGrp="1" noChangeArrowheads="1"/>
          </p:cNvSpPr>
          <p:nvPr>
            <p:ph type="sldNum" sz="quarter" idx="4"/>
          </p:nvPr>
        </p:nvSpPr>
        <p:spPr bwMode="auto">
          <a:xfrm>
            <a:off x="11271859" y="6433199"/>
            <a:ext cx="519941" cy="174624"/>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a:spcBef>
                <a:spcPct val="0"/>
              </a:spcBef>
              <a:buClrTx/>
              <a:defRPr sz="1200">
                <a:solidFill>
                  <a:srgbClr val="000000"/>
                </a:solidFill>
                <a:latin typeface="Calibri" pitchFamily="34" charset="0"/>
              </a:defRPr>
            </a:lvl1pPr>
          </a:lstStyle>
          <a:p>
            <a:pPr>
              <a:defRPr/>
            </a:pPr>
            <a:fld id="{A8B3388F-5308-411E-9AE8-5D77DB4DA865}" type="slidenum">
              <a:rPr lang="en-GB" smtClean="0"/>
              <a:pPr>
                <a:defRPr/>
              </a:pPr>
              <a:t>‹Nr.›</a:t>
            </a:fld>
            <a:endParaRPr lang="en-GB" dirty="0"/>
          </a:p>
        </p:txBody>
      </p:sp>
    </p:spTree>
    <p:extLst>
      <p:ext uri="{BB962C8B-B14F-4D97-AF65-F5344CB8AC3E}">
        <p14:creationId xmlns:p14="http://schemas.microsoft.com/office/powerpoint/2010/main" val="15510478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CH" dirty="0"/>
          </a:p>
        </p:txBody>
      </p:sp>
      <p:sp>
        <p:nvSpPr>
          <p:cNvPr id="4" name="Titel 3"/>
          <p:cNvSpPr>
            <a:spLocks noGrp="1"/>
          </p:cNvSpPr>
          <p:nvPr>
            <p:ph type="title"/>
          </p:nvPr>
        </p:nvSpPr>
        <p:spPr/>
        <p:txBody>
          <a:bodyPr/>
          <a:lstStyle/>
          <a:p>
            <a:r>
              <a:rPr lang="de-DE"/>
              <a:t>Titelmasterformat durch Klicken bearbeiten</a:t>
            </a:r>
            <a:endParaRPr lang="de-CH"/>
          </a:p>
        </p:txBody>
      </p:sp>
      <p:sp>
        <p:nvSpPr>
          <p:cNvPr id="12" name="Rectangle 16"/>
          <p:cNvSpPr>
            <a:spLocks noGrp="1" noChangeArrowheads="1"/>
          </p:cNvSpPr>
          <p:nvPr>
            <p:ph type="ftr" sz="quarter" idx="3"/>
          </p:nvPr>
        </p:nvSpPr>
        <p:spPr bwMode="auto">
          <a:xfrm rot="-5400000">
            <a:off x="9718678" y="3247496"/>
            <a:ext cx="4083050" cy="38523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ctr">
              <a:spcBef>
                <a:spcPct val="0"/>
              </a:spcBef>
              <a:buClrTx/>
              <a:defRPr sz="1200" b="0">
                <a:solidFill>
                  <a:srgbClr val="000000"/>
                </a:solidFill>
                <a:latin typeface="+mn-lt"/>
              </a:defRPr>
            </a:lvl1pPr>
          </a:lstStyle>
          <a:p>
            <a:pPr>
              <a:defRPr/>
            </a:pPr>
            <a:r>
              <a:rPr lang="en-GB"/>
              <a:t>Segelfluggruppe Bern</a:t>
            </a:r>
            <a:endParaRPr lang="en-GB" dirty="0"/>
          </a:p>
        </p:txBody>
      </p:sp>
      <p:sp>
        <p:nvSpPr>
          <p:cNvPr id="11" name="Rectangle 6"/>
          <p:cNvSpPr>
            <a:spLocks noGrp="1" noChangeArrowheads="1"/>
          </p:cNvSpPr>
          <p:nvPr>
            <p:ph type="sldNum" sz="quarter" idx="4"/>
          </p:nvPr>
        </p:nvSpPr>
        <p:spPr bwMode="auto">
          <a:xfrm>
            <a:off x="11271859" y="6433199"/>
            <a:ext cx="519941" cy="174624"/>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a:spcBef>
                <a:spcPct val="0"/>
              </a:spcBef>
              <a:buClrTx/>
              <a:defRPr sz="1200">
                <a:solidFill>
                  <a:srgbClr val="000000"/>
                </a:solidFill>
                <a:latin typeface="Calibri" pitchFamily="34" charset="0"/>
              </a:defRPr>
            </a:lvl1pPr>
          </a:lstStyle>
          <a:p>
            <a:pPr>
              <a:defRPr/>
            </a:pPr>
            <a:fld id="{A8B3388F-5308-411E-9AE8-5D77DB4DA865}" type="slidenum">
              <a:rPr lang="en-GB" smtClean="0"/>
              <a:pPr>
                <a:defRPr/>
              </a:pPr>
              <a:t>‹Nr.›</a:t>
            </a:fld>
            <a:endParaRPr lang="en-GB" dirty="0"/>
          </a:p>
        </p:txBody>
      </p:sp>
    </p:spTree>
    <p:extLst>
      <p:ext uri="{BB962C8B-B14F-4D97-AF65-F5344CB8AC3E}">
        <p14:creationId xmlns:p14="http://schemas.microsoft.com/office/powerpoint/2010/main" val="41085364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4_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CH" dirty="0"/>
          </a:p>
        </p:txBody>
      </p:sp>
      <p:sp>
        <p:nvSpPr>
          <p:cNvPr id="4" name="Titel 3"/>
          <p:cNvSpPr>
            <a:spLocks noGrp="1"/>
          </p:cNvSpPr>
          <p:nvPr>
            <p:ph type="title"/>
          </p:nvPr>
        </p:nvSpPr>
        <p:spPr/>
        <p:txBody>
          <a:bodyPr/>
          <a:lstStyle/>
          <a:p>
            <a:r>
              <a:rPr lang="de-DE"/>
              <a:t>Titelmasterformat durch Klicken bearbeiten</a:t>
            </a:r>
            <a:endParaRPr lang="de-CH"/>
          </a:p>
        </p:txBody>
      </p:sp>
      <p:sp>
        <p:nvSpPr>
          <p:cNvPr id="12" name="Rectangle 16"/>
          <p:cNvSpPr>
            <a:spLocks noGrp="1" noChangeArrowheads="1"/>
          </p:cNvSpPr>
          <p:nvPr>
            <p:ph type="ftr" sz="quarter" idx="3"/>
          </p:nvPr>
        </p:nvSpPr>
        <p:spPr bwMode="auto">
          <a:xfrm rot="-5400000">
            <a:off x="9718678" y="3247496"/>
            <a:ext cx="4083050" cy="38523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ctr">
              <a:spcBef>
                <a:spcPct val="0"/>
              </a:spcBef>
              <a:buClrTx/>
              <a:defRPr sz="1200" b="0">
                <a:solidFill>
                  <a:srgbClr val="000000"/>
                </a:solidFill>
                <a:latin typeface="+mn-lt"/>
              </a:defRPr>
            </a:lvl1pPr>
          </a:lstStyle>
          <a:p>
            <a:pPr>
              <a:defRPr/>
            </a:pPr>
            <a:r>
              <a:rPr lang="en-GB"/>
              <a:t>Segelfluggruppe Bern</a:t>
            </a:r>
            <a:endParaRPr lang="en-GB" dirty="0"/>
          </a:p>
        </p:txBody>
      </p:sp>
      <p:sp>
        <p:nvSpPr>
          <p:cNvPr id="11" name="Rectangle 6"/>
          <p:cNvSpPr>
            <a:spLocks noGrp="1" noChangeArrowheads="1"/>
          </p:cNvSpPr>
          <p:nvPr>
            <p:ph type="sldNum" sz="quarter" idx="4"/>
          </p:nvPr>
        </p:nvSpPr>
        <p:spPr bwMode="auto">
          <a:xfrm>
            <a:off x="11271859" y="6433199"/>
            <a:ext cx="519941" cy="174624"/>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a:spcBef>
                <a:spcPct val="0"/>
              </a:spcBef>
              <a:buClrTx/>
              <a:defRPr sz="1200">
                <a:solidFill>
                  <a:srgbClr val="000000"/>
                </a:solidFill>
                <a:latin typeface="Calibri" pitchFamily="34" charset="0"/>
              </a:defRPr>
            </a:lvl1pPr>
          </a:lstStyle>
          <a:p>
            <a:pPr>
              <a:defRPr/>
            </a:pPr>
            <a:fld id="{A8B3388F-5308-411E-9AE8-5D77DB4DA865}" type="slidenum">
              <a:rPr lang="en-GB" smtClean="0"/>
              <a:pPr>
                <a:defRPr/>
              </a:pPr>
              <a:t>‹Nr.›</a:t>
            </a:fld>
            <a:endParaRPr lang="en-GB" dirty="0"/>
          </a:p>
        </p:txBody>
      </p:sp>
    </p:spTree>
    <p:extLst>
      <p:ext uri="{BB962C8B-B14F-4D97-AF65-F5344CB8AC3E}">
        <p14:creationId xmlns:p14="http://schemas.microsoft.com/office/powerpoint/2010/main" val="36081648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5_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CH" dirty="0"/>
          </a:p>
        </p:txBody>
      </p:sp>
      <p:sp>
        <p:nvSpPr>
          <p:cNvPr id="4" name="Titel 3"/>
          <p:cNvSpPr>
            <a:spLocks noGrp="1"/>
          </p:cNvSpPr>
          <p:nvPr>
            <p:ph type="title"/>
          </p:nvPr>
        </p:nvSpPr>
        <p:spPr/>
        <p:txBody>
          <a:bodyPr/>
          <a:lstStyle/>
          <a:p>
            <a:r>
              <a:rPr lang="de-DE"/>
              <a:t>Titelmasterformat durch Klicken bearbeiten</a:t>
            </a:r>
            <a:endParaRPr lang="de-CH"/>
          </a:p>
        </p:txBody>
      </p:sp>
      <p:sp>
        <p:nvSpPr>
          <p:cNvPr id="12" name="Rectangle 16"/>
          <p:cNvSpPr>
            <a:spLocks noGrp="1" noChangeArrowheads="1"/>
          </p:cNvSpPr>
          <p:nvPr>
            <p:ph type="ftr" sz="quarter" idx="3"/>
          </p:nvPr>
        </p:nvSpPr>
        <p:spPr bwMode="auto">
          <a:xfrm rot="-5400000">
            <a:off x="9718678" y="3247496"/>
            <a:ext cx="4083050" cy="38523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ctr">
              <a:spcBef>
                <a:spcPct val="0"/>
              </a:spcBef>
              <a:buClrTx/>
              <a:defRPr sz="1200" b="0">
                <a:solidFill>
                  <a:srgbClr val="000000"/>
                </a:solidFill>
                <a:latin typeface="+mn-lt"/>
              </a:defRPr>
            </a:lvl1pPr>
          </a:lstStyle>
          <a:p>
            <a:pPr>
              <a:defRPr/>
            </a:pPr>
            <a:r>
              <a:rPr lang="en-GB"/>
              <a:t>Segelfluggruppe Bern</a:t>
            </a:r>
            <a:endParaRPr lang="en-GB" dirty="0"/>
          </a:p>
        </p:txBody>
      </p:sp>
      <p:sp>
        <p:nvSpPr>
          <p:cNvPr id="11" name="Rectangle 6"/>
          <p:cNvSpPr>
            <a:spLocks noGrp="1" noChangeArrowheads="1"/>
          </p:cNvSpPr>
          <p:nvPr>
            <p:ph type="sldNum" sz="quarter" idx="4"/>
          </p:nvPr>
        </p:nvSpPr>
        <p:spPr bwMode="auto">
          <a:xfrm>
            <a:off x="11271859" y="6433199"/>
            <a:ext cx="519941" cy="174624"/>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a:spcBef>
                <a:spcPct val="0"/>
              </a:spcBef>
              <a:buClrTx/>
              <a:defRPr sz="1200">
                <a:solidFill>
                  <a:srgbClr val="000000"/>
                </a:solidFill>
                <a:latin typeface="Calibri" pitchFamily="34" charset="0"/>
              </a:defRPr>
            </a:lvl1pPr>
          </a:lstStyle>
          <a:p>
            <a:pPr>
              <a:defRPr/>
            </a:pPr>
            <a:fld id="{A8B3388F-5308-411E-9AE8-5D77DB4DA865}" type="slidenum">
              <a:rPr lang="en-GB" smtClean="0"/>
              <a:pPr>
                <a:defRPr/>
              </a:pPr>
              <a:t>‹Nr.›</a:t>
            </a:fld>
            <a:endParaRPr lang="en-GB" dirty="0"/>
          </a:p>
        </p:txBody>
      </p:sp>
    </p:spTree>
    <p:extLst>
      <p:ext uri="{BB962C8B-B14F-4D97-AF65-F5344CB8AC3E}">
        <p14:creationId xmlns:p14="http://schemas.microsoft.com/office/powerpoint/2010/main" val="11722792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4ABCD65A-2C65-4ECB-B843-BEFA8C03EA4D}"/>
              </a:ext>
            </a:extLst>
          </p:cNvPr>
          <p:cNvSpPr/>
          <p:nvPr userDrawn="1"/>
        </p:nvSpPr>
        <p:spPr>
          <a:xfrm>
            <a:off x="0" y="6593274"/>
            <a:ext cx="12192000" cy="288000"/>
          </a:xfrm>
          <a:prstGeom prst="rect">
            <a:avLst/>
          </a:prstGeom>
          <a:solidFill>
            <a:srgbClr val="4472C4"/>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e-DE" dirty="0"/>
          </a:p>
        </p:txBody>
      </p:sp>
      <p:sp>
        <p:nvSpPr>
          <p:cNvPr id="2" name="Titelplatzhalter 1">
            <a:extLst>
              <a:ext uri="{FF2B5EF4-FFF2-40B4-BE49-F238E27FC236}">
                <a16:creationId xmlns:a16="http://schemas.microsoft.com/office/drawing/2014/main" id="{845C07F7-2E6A-4BCF-8A84-662E62A5E6A4}"/>
              </a:ext>
            </a:extLst>
          </p:cNvPr>
          <p:cNvSpPr>
            <a:spLocks noGrp="1"/>
          </p:cNvSpPr>
          <p:nvPr>
            <p:ph type="title"/>
          </p:nvPr>
        </p:nvSpPr>
        <p:spPr>
          <a:xfrm>
            <a:off x="954815" y="132512"/>
            <a:ext cx="6586842" cy="504000"/>
          </a:xfrm>
          <a:prstGeom prst="rect">
            <a:avLst/>
          </a:prstGeom>
        </p:spPr>
        <p:txBody>
          <a:bodyPr vert="horz" lIns="91440" tIns="45720" rIns="91440" bIns="45720" rtlCol="0" anchor="ctr">
            <a:normAutofit/>
          </a:bodyPr>
          <a:lstStyle/>
          <a:p>
            <a:r>
              <a:rPr lang="de-DE" dirty="0"/>
              <a:t>Mastertitelformat bearbeiten</a:t>
            </a:r>
          </a:p>
        </p:txBody>
      </p:sp>
      <p:sp>
        <p:nvSpPr>
          <p:cNvPr id="3" name="Textplatzhalter 2">
            <a:extLst>
              <a:ext uri="{FF2B5EF4-FFF2-40B4-BE49-F238E27FC236}">
                <a16:creationId xmlns:a16="http://schemas.microsoft.com/office/drawing/2014/main" id="{BA6C3B32-9CDA-4DE4-A6FA-6084A993A8F6}"/>
              </a:ext>
            </a:extLst>
          </p:cNvPr>
          <p:cNvSpPr>
            <a:spLocks noGrp="1"/>
          </p:cNvSpPr>
          <p:nvPr>
            <p:ph type="body" idx="1"/>
          </p:nvPr>
        </p:nvSpPr>
        <p:spPr>
          <a:xfrm>
            <a:off x="178676" y="892788"/>
            <a:ext cx="11788696" cy="5551331"/>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p:txBody>
      </p:sp>
      <p:sp>
        <p:nvSpPr>
          <p:cNvPr id="7" name="Textfeld 6">
            <a:extLst>
              <a:ext uri="{FF2B5EF4-FFF2-40B4-BE49-F238E27FC236}">
                <a16:creationId xmlns:a16="http://schemas.microsoft.com/office/drawing/2014/main" id="{B2A6F148-36B9-4688-A75C-51562723EDD4}"/>
              </a:ext>
            </a:extLst>
          </p:cNvPr>
          <p:cNvSpPr txBox="1"/>
          <p:nvPr userDrawn="1"/>
        </p:nvSpPr>
        <p:spPr>
          <a:xfrm>
            <a:off x="306815" y="6596219"/>
            <a:ext cx="1296000" cy="288000"/>
          </a:xfrm>
          <a:prstGeom prst="rect">
            <a:avLst/>
          </a:prstGeom>
          <a:noFill/>
        </p:spPr>
        <p:txBody>
          <a:bodyPr wrap="square" rtlCol="0">
            <a:spAutoFit/>
          </a:bodyPr>
          <a:lstStyle/>
          <a:p>
            <a:r>
              <a:rPr lang="de-DE" sz="1200" dirty="0">
                <a:solidFill>
                  <a:schemeClr val="bg1"/>
                </a:solidFill>
                <a:effectLst>
                  <a:outerShdw blurRad="50800" dist="38100" dir="2700000" algn="tl" rotWithShape="0">
                    <a:prstClr val="black">
                      <a:alpha val="40000"/>
                    </a:prstClr>
                  </a:outerShdw>
                </a:effectLst>
              </a:rPr>
              <a:t>© BUKO Segelflug</a:t>
            </a:r>
          </a:p>
        </p:txBody>
      </p:sp>
      <p:cxnSp>
        <p:nvCxnSpPr>
          <p:cNvPr id="9" name="Gerader Verbinder 8">
            <a:extLst>
              <a:ext uri="{FF2B5EF4-FFF2-40B4-BE49-F238E27FC236}">
                <a16:creationId xmlns:a16="http://schemas.microsoft.com/office/drawing/2014/main" id="{A9989FB3-161B-4989-8896-3B0586CB16CC}"/>
              </a:ext>
            </a:extLst>
          </p:cNvPr>
          <p:cNvCxnSpPr>
            <a:cxnSpLocks/>
          </p:cNvCxnSpPr>
          <p:nvPr userDrawn="1"/>
        </p:nvCxnSpPr>
        <p:spPr>
          <a:xfrm>
            <a:off x="0" y="6593274"/>
            <a:ext cx="12192000"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 name="Grafik 9" descr="Ein Bild, das Text enthält.&#10;&#10;Automatisch generierte Beschreibung">
            <a:extLst>
              <a:ext uri="{FF2B5EF4-FFF2-40B4-BE49-F238E27FC236}">
                <a16:creationId xmlns:a16="http://schemas.microsoft.com/office/drawing/2014/main" id="{0BCAD85F-347B-4CB1-A19C-9322E36E3FF4}"/>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r="61478"/>
          <a:stretch/>
        </p:blipFill>
        <p:spPr>
          <a:xfrm>
            <a:off x="91049" y="15929"/>
            <a:ext cx="863766" cy="696169"/>
          </a:xfrm>
          <a:prstGeom prst="rect">
            <a:avLst/>
          </a:prstGeom>
        </p:spPr>
      </p:pic>
      <p:sp>
        <p:nvSpPr>
          <p:cNvPr id="12" name="Rechteck: abgerundete Ecken 11">
            <a:extLst>
              <a:ext uri="{FF2B5EF4-FFF2-40B4-BE49-F238E27FC236}">
                <a16:creationId xmlns:a16="http://schemas.microsoft.com/office/drawing/2014/main" id="{2F4365EF-E401-4AD6-9A42-F6FBA3A45F79}"/>
              </a:ext>
            </a:extLst>
          </p:cNvPr>
          <p:cNvSpPr/>
          <p:nvPr userDrawn="1"/>
        </p:nvSpPr>
        <p:spPr>
          <a:xfrm>
            <a:off x="8774545" y="103352"/>
            <a:ext cx="1360846" cy="504000"/>
          </a:xfrm>
          <a:prstGeom prst="round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800" dirty="0">
                <a:effectLst>
                  <a:outerShdw blurRad="50800" dist="38100" dir="2700000" algn="tl" rotWithShape="0">
                    <a:prstClr val="black">
                      <a:alpha val="40000"/>
                    </a:prstClr>
                  </a:outerShdw>
                </a:effectLst>
                <a:latin typeface="Arial Rounded MT Bold" panose="020F0704030504030204" pitchFamily="34" charset="0"/>
              </a:rPr>
              <a:t>NAV</a:t>
            </a:r>
          </a:p>
        </p:txBody>
      </p:sp>
      <p:sp>
        <p:nvSpPr>
          <p:cNvPr id="13" name="Rechteck: abgerundete Ecken 12">
            <a:extLst>
              <a:ext uri="{FF2B5EF4-FFF2-40B4-BE49-F238E27FC236}">
                <a16:creationId xmlns:a16="http://schemas.microsoft.com/office/drawing/2014/main" id="{D3CFB5E0-5E15-488C-9576-0F223EAD510D}"/>
              </a:ext>
            </a:extLst>
          </p:cNvPr>
          <p:cNvSpPr/>
          <p:nvPr userDrawn="1"/>
        </p:nvSpPr>
        <p:spPr>
          <a:xfrm>
            <a:off x="10276774" y="103352"/>
            <a:ext cx="1915226" cy="504000"/>
          </a:xfrm>
          <a:prstGeom prst="round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1400" dirty="0">
                <a:effectLst>
                  <a:outerShdw blurRad="50800" dist="38100" dir="2700000" algn="tl" rotWithShape="0">
                    <a:prstClr val="black">
                      <a:alpha val="40000"/>
                    </a:prstClr>
                  </a:outerShdw>
                </a:effectLst>
              </a:rPr>
              <a:t>Segelflugtheorie SFCL</a:t>
            </a:r>
          </a:p>
          <a:p>
            <a:pPr algn="l"/>
            <a:r>
              <a:rPr lang="de-DE" sz="1400" dirty="0">
                <a:effectLst>
                  <a:outerShdw blurRad="50800" dist="38100" dir="2700000" algn="tl" rotWithShape="0">
                    <a:prstClr val="black">
                      <a:alpha val="40000"/>
                    </a:prstClr>
                  </a:outerShdw>
                </a:effectLst>
                <a:latin typeface="Arial Rounded MT Bold" panose="020F0704030504030204" pitchFamily="34" charset="0"/>
              </a:rPr>
              <a:t>Navigation</a:t>
            </a:r>
          </a:p>
        </p:txBody>
      </p:sp>
      <p:sp>
        <p:nvSpPr>
          <p:cNvPr id="14" name="Foliennummernplatzhalter 5">
            <a:extLst>
              <a:ext uri="{FF2B5EF4-FFF2-40B4-BE49-F238E27FC236}">
                <a16:creationId xmlns:a16="http://schemas.microsoft.com/office/drawing/2014/main" id="{DB51A1B0-2D75-497E-B002-E6BAD5BFE045}"/>
              </a:ext>
            </a:extLst>
          </p:cNvPr>
          <p:cNvSpPr>
            <a:spLocks noGrp="1"/>
          </p:cNvSpPr>
          <p:nvPr>
            <p:ph type="sldNum" sz="quarter" idx="4"/>
          </p:nvPr>
        </p:nvSpPr>
        <p:spPr>
          <a:xfrm>
            <a:off x="11480233" y="6570000"/>
            <a:ext cx="540000" cy="288000"/>
          </a:xfrm>
          <a:prstGeom prst="rect">
            <a:avLst/>
          </a:prstGeom>
        </p:spPr>
        <p:txBody>
          <a:bodyPr/>
          <a:lstStyle>
            <a:lvl1pPr>
              <a:defRPr sz="1200">
                <a:solidFill>
                  <a:schemeClr val="bg1"/>
                </a:solidFill>
                <a:effectLst>
                  <a:outerShdw blurRad="50800" dist="38100" dir="2700000" algn="tl" rotWithShape="0">
                    <a:prstClr val="black">
                      <a:alpha val="40000"/>
                    </a:prstClr>
                  </a:outerShdw>
                </a:effectLst>
              </a:defRPr>
            </a:lvl1pPr>
          </a:lstStyle>
          <a:p>
            <a:fld id="{1BAF13B1-D0BA-4A19-B609-64C08BFDA19E}" type="slidenum">
              <a:rPr lang="de-DE" smtClean="0"/>
              <a:pPr/>
              <a:t>‹Nr.›</a:t>
            </a:fld>
            <a:endParaRPr lang="de-DE" dirty="0"/>
          </a:p>
        </p:txBody>
      </p:sp>
      <p:cxnSp>
        <p:nvCxnSpPr>
          <p:cNvPr id="15" name="Gerader Verbinder 14">
            <a:extLst>
              <a:ext uri="{FF2B5EF4-FFF2-40B4-BE49-F238E27FC236}">
                <a16:creationId xmlns:a16="http://schemas.microsoft.com/office/drawing/2014/main" id="{702BE076-1037-4FB3-A5DA-6C5FD657D0C3}"/>
              </a:ext>
            </a:extLst>
          </p:cNvPr>
          <p:cNvCxnSpPr>
            <a:cxnSpLocks/>
          </p:cNvCxnSpPr>
          <p:nvPr userDrawn="1"/>
        </p:nvCxnSpPr>
        <p:spPr>
          <a:xfrm>
            <a:off x="0" y="710131"/>
            <a:ext cx="12192000"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Rechteck 3">
            <a:extLst>
              <a:ext uri="{FF2B5EF4-FFF2-40B4-BE49-F238E27FC236}">
                <a16:creationId xmlns:a16="http://schemas.microsoft.com/office/drawing/2014/main" id="{C486E684-9E51-4D4C-9F4D-4215507024FF}"/>
              </a:ext>
            </a:extLst>
          </p:cNvPr>
          <p:cNvSpPr/>
          <p:nvPr userDrawn="1"/>
        </p:nvSpPr>
        <p:spPr>
          <a:xfrm>
            <a:off x="11967372" y="103351"/>
            <a:ext cx="224628" cy="504000"/>
          </a:xfrm>
          <a:prstGeom prst="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39021541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 id="2147483656" r:id="rId6"/>
    <p:sldLayoutId id="2147483657" r:id="rId7"/>
    <p:sldLayoutId id="2147483658" r:id="rId8"/>
    <p:sldLayoutId id="2147483659" r:id="rId9"/>
  </p:sldLayoutIdLst>
  <p:hf hdr="0" ftr="0" dt="0"/>
  <p:txStyles>
    <p:titleStyle>
      <a:lvl1pPr algn="ctr" defTabSz="914400" rtl="0" eaLnBrk="1" latinLnBrk="0" hangingPunct="1">
        <a:lnSpc>
          <a:spcPct val="90000"/>
        </a:lnSpc>
        <a:spcBef>
          <a:spcPct val="0"/>
        </a:spcBef>
        <a:buNone/>
        <a:defRPr sz="3600" kern="1200">
          <a:solidFill>
            <a:srgbClr val="2B88D9"/>
          </a:solidFill>
          <a:effectLst>
            <a:outerShdw blurRad="50800" dist="38100" dir="2700000" algn="tl" rotWithShape="0">
              <a:prstClr val="black">
                <a:alpha val="40000"/>
              </a:prstClr>
            </a:outerShdw>
          </a:effectLst>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0.wmf"/><Relationship Id="rId7" Type="http://schemas.openxmlformats.org/officeDocument/2006/relationships/image" Target="../media/image12.wmf"/><Relationship Id="rId2" Type="http://schemas.openxmlformats.org/officeDocument/2006/relationships/oleObject" Target="../embeddings/oleObject1.bin"/><Relationship Id="rId1" Type="http://schemas.openxmlformats.org/officeDocument/2006/relationships/slideLayout" Target="../slideLayouts/slideLayout3.xml"/><Relationship Id="rId6" Type="http://schemas.openxmlformats.org/officeDocument/2006/relationships/oleObject" Target="../embeddings/oleObject3.bin"/><Relationship Id="rId5" Type="http://schemas.openxmlformats.org/officeDocument/2006/relationships/image" Target="../media/image11.wmf"/><Relationship Id="rId4" Type="http://schemas.openxmlformats.org/officeDocument/2006/relationships/oleObject" Target="../embeddings/oleObject2.bin"/></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oleObject" Target="../embeddings/oleObject4.bin"/><Relationship Id="rId1" Type="http://schemas.openxmlformats.org/officeDocument/2006/relationships/slideLayout" Target="../slideLayouts/slideLayout3.xml"/><Relationship Id="rId5" Type="http://schemas.openxmlformats.org/officeDocument/2006/relationships/image" Target="../media/image14.wmf"/><Relationship Id="rId4" Type="http://schemas.openxmlformats.org/officeDocument/2006/relationships/oleObject" Target="../embeddings/oleObject5.bin"/></Relationships>
</file>

<file path=ppt/slides/_rels/slide14.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oleObject" Target="../embeddings/oleObject6.bin"/><Relationship Id="rId1" Type="http://schemas.openxmlformats.org/officeDocument/2006/relationships/slideLayout" Target="../slideLayouts/slideLayout3.xml"/><Relationship Id="rId5" Type="http://schemas.openxmlformats.org/officeDocument/2006/relationships/image" Target="../media/image16.wmf"/><Relationship Id="rId4" Type="http://schemas.openxmlformats.org/officeDocument/2006/relationships/oleObject" Target="../embeddings/oleObject7.bin"/></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8.wmf"/><Relationship Id="rId5" Type="http://schemas.openxmlformats.org/officeDocument/2006/relationships/oleObject" Target="../embeddings/oleObject9.bin"/><Relationship Id="rId4" Type="http://schemas.openxmlformats.org/officeDocument/2006/relationships/image" Target="../media/image17.w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2.emf"/></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46.jpeg"/><Relationship Id="rId4" Type="http://schemas.openxmlformats.org/officeDocument/2006/relationships/image" Target="../media/image45.gif"/></Relationships>
</file>

<file path=ppt/slides/_rels/slide56.xml.rels><?xml version="1.0" encoding="UTF-8" standalone="yes"?>
<Relationships xmlns="http://schemas.openxmlformats.org/package/2006/relationships"><Relationship Id="rId3" Type="http://schemas.openxmlformats.org/officeDocument/2006/relationships/hyperlink" Target="https://de.wikipedia.org/wiki/World_Geodetic_System_1984"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48.png"/><Relationship Id="rId4" Type="http://schemas.openxmlformats.org/officeDocument/2006/relationships/image" Target="../media/image47.gif"/></Relationships>
</file>

<file path=ppt/slides/_rels/slide5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50.jpeg"/></Relationships>
</file>

<file path=ppt/slides/_rels/slide58.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hyperlink" Target="https://www.segelfliegengrundausbildung.de/images/navigatie/Navigation/9.3.1.3.JPG"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7.jpeg"/></Relationships>
</file>

<file path=ppt/slides/_rels/slide6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emf"/><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oleObject" Target="../embeddings/oleObject10.bin"/><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https://www.segelfliegengrundausbildung.de/images/navigatie/Navigation/9.3.1.4.JPG"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hyperlink" Target="https://www.segelfliegengrundausbildung.de/images/navigatie/Navigation/9.3.1.5.JPG"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abgerundete Ecken 4">
            <a:extLst>
              <a:ext uri="{FF2B5EF4-FFF2-40B4-BE49-F238E27FC236}">
                <a16:creationId xmlns:a16="http://schemas.microsoft.com/office/drawing/2014/main" id="{884A4F68-ED5A-4FF4-8D2A-D2E64660729D}"/>
              </a:ext>
            </a:extLst>
          </p:cNvPr>
          <p:cNvSpPr/>
          <p:nvPr/>
        </p:nvSpPr>
        <p:spPr>
          <a:xfrm>
            <a:off x="192088" y="188913"/>
            <a:ext cx="11828145" cy="1219412"/>
          </a:xfrm>
          <a:prstGeom prst="roundRect">
            <a:avLst/>
          </a:prstGeom>
          <a:ln>
            <a:noFill/>
          </a:ln>
          <a:effectLst>
            <a:reflection blurRad="6350" stA="50000" endA="300" endPos="13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b="1"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Segelflugtheorie SFCL</a:t>
            </a:r>
          </a:p>
          <a:p>
            <a:pPr algn="ctr"/>
            <a:r>
              <a:rPr lang="de-DE" sz="4000" b="1"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Navigation Version Schweiz Teil 2</a:t>
            </a:r>
          </a:p>
        </p:txBody>
      </p:sp>
      <p:pic>
        <p:nvPicPr>
          <p:cNvPr id="6" name="Grafik 5" descr="Ein Bild, das Text enthält.&#10;&#10;Automatisch generierte Beschreibung">
            <a:extLst>
              <a:ext uri="{FF2B5EF4-FFF2-40B4-BE49-F238E27FC236}">
                <a16:creationId xmlns:a16="http://schemas.microsoft.com/office/drawing/2014/main" id="{9486641D-FD6D-4834-B209-3534F1D283A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2261"/>
          <a:stretch/>
        </p:blipFill>
        <p:spPr>
          <a:xfrm>
            <a:off x="3607299" y="1973866"/>
            <a:ext cx="5266568" cy="4332784"/>
          </a:xfrm>
          <a:prstGeom prst="rect">
            <a:avLst/>
          </a:prstGeom>
        </p:spPr>
      </p:pic>
      <p:sp>
        <p:nvSpPr>
          <p:cNvPr id="7" name="Foliennummernplatzhalter 6">
            <a:extLst>
              <a:ext uri="{FF2B5EF4-FFF2-40B4-BE49-F238E27FC236}">
                <a16:creationId xmlns:a16="http://schemas.microsoft.com/office/drawing/2014/main" id="{84239DEF-2EBC-47CA-A8AD-CCF7B7385CF4}"/>
              </a:ext>
            </a:extLst>
          </p:cNvPr>
          <p:cNvSpPr>
            <a:spLocks noGrp="1"/>
          </p:cNvSpPr>
          <p:nvPr>
            <p:ph type="sldNum" sz="quarter" idx="12"/>
          </p:nvPr>
        </p:nvSpPr>
        <p:spPr/>
        <p:txBody>
          <a:bodyPr/>
          <a:lstStyle/>
          <a:p>
            <a:fld id="{1BAF13B1-D0BA-4A19-B609-64C08BFDA19E}" type="slidenum">
              <a:rPr lang="de-DE" smtClean="0"/>
              <a:t>1</a:t>
            </a:fld>
            <a:endParaRPr lang="de-DE" dirty="0"/>
          </a:p>
        </p:txBody>
      </p:sp>
    </p:spTree>
    <p:extLst>
      <p:ext uri="{BB962C8B-B14F-4D97-AF65-F5344CB8AC3E}">
        <p14:creationId xmlns:p14="http://schemas.microsoft.com/office/powerpoint/2010/main" val="16672082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3FA322-B917-4B15-B9E1-8FF8BF74478D}"/>
              </a:ext>
            </a:extLst>
          </p:cNvPr>
          <p:cNvSpPr>
            <a:spLocks noGrp="1"/>
          </p:cNvSpPr>
          <p:nvPr>
            <p:ph type="title"/>
          </p:nvPr>
        </p:nvSpPr>
        <p:spPr/>
        <p:txBody>
          <a:bodyPr>
            <a:noAutofit/>
          </a:bodyPr>
          <a:lstStyle/>
          <a:p>
            <a:r>
              <a:rPr lang="de-DE" sz="2800" dirty="0"/>
              <a:t>9.3.3 Segelflugkarte</a:t>
            </a:r>
          </a:p>
        </p:txBody>
      </p:sp>
      <p:sp>
        <p:nvSpPr>
          <p:cNvPr id="4" name="Inhaltsplatzhalter 3">
            <a:extLst>
              <a:ext uri="{FF2B5EF4-FFF2-40B4-BE49-F238E27FC236}">
                <a16:creationId xmlns:a16="http://schemas.microsoft.com/office/drawing/2014/main" id="{B503C617-C722-48CC-9D69-8C2471D59E22}"/>
              </a:ext>
            </a:extLst>
          </p:cNvPr>
          <p:cNvSpPr>
            <a:spLocks noGrp="1"/>
          </p:cNvSpPr>
          <p:nvPr>
            <p:ph sz="half" idx="2"/>
          </p:nvPr>
        </p:nvSpPr>
        <p:spPr>
          <a:xfrm>
            <a:off x="5517931" y="1092502"/>
            <a:ext cx="6416391" cy="4974849"/>
          </a:xfrm>
        </p:spPr>
        <p:txBody>
          <a:bodyPr>
            <a:normAutofit/>
          </a:bodyPr>
          <a:lstStyle/>
          <a:p>
            <a:r>
              <a:rPr lang="de-DE" dirty="0"/>
              <a:t>Segelflugkarte der Schweiz</a:t>
            </a:r>
          </a:p>
          <a:p>
            <a:endParaRPr lang="de-DE" dirty="0"/>
          </a:p>
          <a:p>
            <a:r>
              <a:rPr lang="de-DE" dirty="0"/>
              <a:t>Winkeltreue, schiefachsige Zylinderprojektion</a:t>
            </a:r>
          </a:p>
          <a:p>
            <a:endParaRPr lang="de-DE" dirty="0"/>
          </a:p>
          <a:p>
            <a:r>
              <a:rPr lang="de-DE" dirty="0"/>
              <a:t>Bezugssystem WGS 84</a:t>
            </a:r>
          </a:p>
          <a:p>
            <a:endParaRPr lang="de-DE" dirty="0"/>
          </a:p>
          <a:p>
            <a:r>
              <a:rPr lang="de-DE" dirty="0"/>
              <a:t>Maßstab 1 : 300 000     1cm = 3 Km</a:t>
            </a:r>
          </a:p>
          <a:p>
            <a:endParaRPr lang="de-DE" dirty="0"/>
          </a:p>
          <a:p>
            <a:r>
              <a:rPr lang="de-DE" dirty="0"/>
              <a:t>Legende:  Links oben und rechts unten auf der Karte</a:t>
            </a:r>
          </a:p>
          <a:p>
            <a:pPr marL="457200" lvl="1" indent="0">
              <a:buNone/>
            </a:pPr>
            <a:endParaRPr lang="de-DE" dirty="0"/>
          </a:p>
        </p:txBody>
      </p:sp>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10</a:t>
            </a:fld>
            <a:endParaRPr lang="de-DE" dirty="0"/>
          </a:p>
        </p:txBody>
      </p:sp>
      <p:sp>
        <p:nvSpPr>
          <p:cNvPr id="6" name="Textplatzhalter 5">
            <a:extLst>
              <a:ext uri="{FF2B5EF4-FFF2-40B4-BE49-F238E27FC236}">
                <a16:creationId xmlns:a16="http://schemas.microsoft.com/office/drawing/2014/main" id="{BB1F5A3E-80EF-4ED8-B13B-8F9C8D0778A9}"/>
              </a:ext>
            </a:extLst>
          </p:cNvPr>
          <p:cNvSpPr>
            <a:spLocks noGrp="1"/>
          </p:cNvSpPr>
          <p:nvPr>
            <p:ph type="body" sz="quarter" idx="13"/>
          </p:nvPr>
        </p:nvSpPr>
        <p:spPr/>
        <p:txBody>
          <a:bodyPr/>
          <a:lstStyle/>
          <a:p>
            <a:r>
              <a:rPr lang="de-DE" dirty="0"/>
              <a:t>9.3 Luftfahrtkarten</a:t>
            </a:r>
          </a:p>
        </p:txBody>
      </p:sp>
      <p:pic>
        <p:nvPicPr>
          <p:cNvPr id="13" name="Inhaltsplatzhalter 12" descr="Ein Bild, das Karte enthält.&#10;&#10;Automatisch generierte Beschreibung">
            <a:extLst>
              <a:ext uri="{FF2B5EF4-FFF2-40B4-BE49-F238E27FC236}">
                <a16:creationId xmlns:a16="http://schemas.microsoft.com/office/drawing/2014/main" id="{17665D80-2E25-5A3C-B55E-C41408610A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9386" y="929316"/>
            <a:ext cx="3455675" cy="5471484"/>
          </a:xfrm>
          <a:prstGeom prst="rect">
            <a:avLst/>
          </a:prstGeom>
        </p:spPr>
      </p:pic>
    </p:spTree>
    <p:extLst>
      <p:ext uri="{BB962C8B-B14F-4D97-AF65-F5344CB8AC3E}">
        <p14:creationId xmlns:p14="http://schemas.microsoft.com/office/powerpoint/2010/main" val="15446065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3FA322-B917-4B15-B9E1-8FF8BF74478D}"/>
              </a:ext>
            </a:extLst>
          </p:cNvPr>
          <p:cNvSpPr>
            <a:spLocks noGrp="1"/>
          </p:cNvSpPr>
          <p:nvPr>
            <p:ph type="title"/>
          </p:nvPr>
        </p:nvSpPr>
        <p:spPr/>
        <p:txBody>
          <a:bodyPr>
            <a:noAutofit/>
          </a:bodyPr>
          <a:lstStyle/>
          <a:p>
            <a:r>
              <a:rPr lang="de-DE" sz="2800" dirty="0"/>
              <a:t>9.3.3 Segelflugkarte</a:t>
            </a:r>
          </a:p>
        </p:txBody>
      </p:sp>
      <p:sp>
        <p:nvSpPr>
          <p:cNvPr id="4" name="Inhaltsplatzhalter 3">
            <a:extLst>
              <a:ext uri="{FF2B5EF4-FFF2-40B4-BE49-F238E27FC236}">
                <a16:creationId xmlns:a16="http://schemas.microsoft.com/office/drawing/2014/main" id="{B503C617-C722-48CC-9D69-8C2471D59E22}"/>
              </a:ext>
            </a:extLst>
          </p:cNvPr>
          <p:cNvSpPr>
            <a:spLocks noGrp="1"/>
          </p:cNvSpPr>
          <p:nvPr>
            <p:ph sz="half" idx="2"/>
          </p:nvPr>
        </p:nvSpPr>
        <p:spPr>
          <a:xfrm>
            <a:off x="9631617" y="1277656"/>
            <a:ext cx="2118616" cy="4960306"/>
          </a:xfrm>
        </p:spPr>
        <p:txBody>
          <a:bodyPr/>
          <a:lstStyle/>
          <a:p>
            <a:r>
              <a:rPr lang="de-DE" dirty="0"/>
              <a:t>Die Legende der Segelflugkarte enthält sehr viel wichtige Informationen und Hilfen.</a:t>
            </a:r>
          </a:p>
          <a:p>
            <a:r>
              <a:rPr lang="de-DE" dirty="0"/>
              <a:t>Ein intensives Studium vor dem Flug ist unerlässlich.</a:t>
            </a:r>
          </a:p>
        </p:txBody>
      </p:sp>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11</a:t>
            </a:fld>
            <a:endParaRPr lang="de-DE" dirty="0"/>
          </a:p>
        </p:txBody>
      </p:sp>
      <p:sp>
        <p:nvSpPr>
          <p:cNvPr id="6" name="Textplatzhalter 5">
            <a:extLst>
              <a:ext uri="{FF2B5EF4-FFF2-40B4-BE49-F238E27FC236}">
                <a16:creationId xmlns:a16="http://schemas.microsoft.com/office/drawing/2014/main" id="{BB1F5A3E-80EF-4ED8-B13B-8F9C8D0778A9}"/>
              </a:ext>
            </a:extLst>
          </p:cNvPr>
          <p:cNvSpPr>
            <a:spLocks noGrp="1"/>
          </p:cNvSpPr>
          <p:nvPr>
            <p:ph type="body" sz="quarter" idx="13"/>
          </p:nvPr>
        </p:nvSpPr>
        <p:spPr/>
        <p:txBody>
          <a:bodyPr/>
          <a:lstStyle/>
          <a:p>
            <a:r>
              <a:rPr lang="de-DE" dirty="0"/>
              <a:t>9.3 Luftfahrtkarten</a:t>
            </a:r>
          </a:p>
        </p:txBody>
      </p:sp>
      <p:sp>
        <p:nvSpPr>
          <p:cNvPr id="16" name="Inhaltsplatzhalter 15">
            <a:extLst>
              <a:ext uri="{FF2B5EF4-FFF2-40B4-BE49-F238E27FC236}">
                <a16:creationId xmlns:a16="http://schemas.microsoft.com/office/drawing/2014/main" id="{A8DD3647-D66C-2AFA-2A97-E1668E8623E0}"/>
              </a:ext>
            </a:extLst>
          </p:cNvPr>
          <p:cNvSpPr>
            <a:spLocks noGrp="1"/>
          </p:cNvSpPr>
          <p:nvPr>
            <p:ph sz="half" idx="1"/>
          </p:nvPr>
        </p:nvSpPr>
        <p:spPr/>
        <p:txBody>
          <a:bodyPr/>
          <a:lstStyle/>
          <a:p>
            <a:endParaRPr lang="de-CH" dirty="0"/>
          </a:p>
        </p:txBody>
      </p:sp>
      <p:graphicFrame>
        <p:nvGraphicFramePr>
          <p:cNvPr id="17" name="Objekt 16">
            <a:extLst>
              <a:ext uri="{FF2B5EF4-FFF2-40B4-BE49-F238E27FC236}">
                <a16:creationId xmlns:a16="http://schemas.microsoft.com/office/drawing/2014/main" id="{42C17F1C-F9ED-451C-21B7-45466B77C7CD}"/>
              </a:ext>
            </a:extLst>
          </p:cNvPr>
          <p:cNvGraphicFramePr>
            <a:graphicFrameLocks noChangeAspect="1"/>
          </p:cNvGraphicFramePr>
          <p:nvPr>
            <p:extLst>
              <p:ext uri="{D42A27DB-BD31-4B8C-83A1-F6EECF244321}">
                <p14:modId xmlns:p14="http://schemas.microsoft.com/office/powerpoint/2010/main" val="1483602033"/>
              </p:ext>
            </p:extLst>
          </p:nvPr>
        </p:nvGraphicFramePr>
        <p:xfrm>
          <a:off x="189186" y="953786"/>
          <a:ext cx="3197225" cy="5418137"/>
        </p:xfrm>
        <a:graphic>
          <a:graphicData uri="http://schemas.openxmlformats.org/presentationml/2006/ole">
            <mc:AlternateContent xmlns:mc="http://schemas.openxmlformats.org/markup-compatibility/2006">
              <mc:Choice xmlns:v="urn:schemas-microsoft-com:vml" Requires="v">
                <p:oleObj r:id="rId2" imgW="8075880" imgH="13714200" progId="">
                  <p:embed/>
                </p:oleObj>
              </mc:Choice>
              <mc:Fallback>
                <p:oleObj r:id="rId2" imgW="8075880" imgH="13714200" progId="">
                  <p:embed/>
                  <p:pic>
                    <p:nvPicPr>
                      <p:cNvPr id="0" name=""/>
                      <p:cNvPicPr/>
                      <p:nvPr/>
                    </p:nvPicPr>
                    <p:blipFill>
                      <a:blip r:embed="rId3"/>
                      <a:stretch>
                        <a:fillRect/>
                      </a:stretch>
                    </p:blipFill>
                    <p:spPr>
                      <a:xfrm>
                        <a:off x="189186" y="953786"/>
                        <a:ext cx="3197225" cy="5418137"/>
                      </a:xfrm>
                      <a:prstGeom prst="rect">
                        <a:avLst/>
                      </a:prstGeom>
                    </p:spPr>
                  </p:pic>
                </p:oleObj>
              </mc:Fallback>
            </mc:AlternateContent>
          </a:graphicData>
        </a:graphic>
      </p:graphicFrame>
      <p:graphicFrame>
        <p:nvGraphicFramePr>
          <p:cNvPr id="18" name="Objekt 17">
            <a:extLst>
              <a:ext uri="{FF2B5EF4-FFF2-40B4-BE49-F238E27FC236}">
                <a16:creationId xmlns:a16="http://schemas.microsoft.com/office/drawing/2014/main" id="{0CCE36E7-9534-8D8F-DF50-72C58688B6BE}"/>
              </a:ext>
            </a:extLst>
          </p:cNvPr>
          <p:cNvGraphicFramePr>
            <a:graphicFrameLocks noChangeAspect="1"/>
          </p:cNvGraphicFramePr>
          <p:nvPr>
            <p:extLst>
              <p:ext uri="{D42A27DB-BD31-4B8C-83A1-F6EECF244321}">
                <p14:modId xmlns:p14="http://schemas.microsoft.com/office/powerpoint/2010/main" val="455612736"/>
              </p:ext>
            </p:extLst>
          </p:nvPr>
        </p:nvGraphicFramePr>
        <p:xfrm>
          <a:off x="3325898" y="953786"/>
          <a:ext cx="3292475" cy="5418137"/>
        </p:xfrm>
        <a:graphic>
          <a:graphicData uri="http://schemas.openxmlformats.org/presentationml/2006/ole">
            <mc:AlternateContent xmlns:mc="http://schemas.openxmlformats.org/markup-compatibility/2006">
              <mc:Choice xmlns:v="urn:schemas-microsoft-com:vml" Requires="v">
                <p:oleObj r:id="rId4" imgW="8304480" imgH="13714200" progId="">
                  <p:embed/>
                </p:oleObj>
              </mc:Choice>
              <mc:Fallback>
                <p:oleObj r:id="rId4" imgW="8304480" imgH="13714200" progId="">
                  <p:embed/>
                  <p:pic>
                    <p:nvPicPr>
                      <p:cNvPr id="0" name=""/>
                      <p:cNvPicPr/>
                      <p:nvPr/>
                    </p:nvPicPr>
                    <p:blipFill>
                      <a:blip r:embed="rId5"/>
                      <a:stretch>
                        <a:fillRect/>
                      </a:stretch>
                    </p:blipFill>
                    <p:spPr>
                      <a:xfrm>
                        <a:off x="3325898" y="953786"/>
                        <a:ext cx="3292475" cy="5418137"/>
                      </a:xfrm>
                      <a:prstGeom prst="rect">
                        <a:avLst/>
                      </a:prstGeom>
                    </p:spPr>
                  </p:pic>
                </p:oleObj>
              </mc:Fallback>
            </mc:AlternateContent>
          </a:graphicData>
        </a:graphic>
      </p:graphicFrame>
      <p:graphicFrame>
        <p:nvGraphicFramePr>
          <p:cNvPr id="19" name="Objekt 18">
            <a:extLst>
              <a:ext uri="{FF2B5EF4-FFF2-40B4-BE49-F238E27FC236}">
                <a16:creationId xmlns:a16="http://schemas.microsoft.com/office/drawing/2014/main" id="{E58E68F7-502D-30B7-40CC-DFFAB80C7D1A}"/>
              </a:ext>
            </a:extLst>
          </p:cNvPr>
          <p:cNvGraphicFramePr>
            <a:graphicFrameLocks noChangeAspect="1"/>
          </p:cNvGraphicFramePr>
          <p:nvPr>
            <p:extLst>
              <p:ext uri="{D42A27DB-BD31-4B8C-83A1-F6EECF244321}">
                <p14:modId xmlns:p14="http://schemas.microsoft.com/office/powerpoint/2010/main" val="3649522671"/>
              </p:ext>
            </p:extLst>
          </p:nvPr>
        </p:nvGraphicFramePr>
        <p:xfrm>
          <a:off x="6446822" y="968224"/>
          <a:ext cx="2797175" cy="5418137"/>
        </p:xfrm>
        <a:graphic>
          <a:graphicData uri="http://schemas.openxmlformats.org/presentationml/2006/ole">
            <mc:AlternateContent xmlns:mc="http://schemas.openxmlformats.org/markup-compatibility/2006">
              <mc:Choice xmlns:v="urn:schemas-microsoft-com:vml" Requires="v">
                <p:oleObj r:id="rId6" imgW="7059960" imgH="13714200" progId="">
                  <p:embed/>
                </p:oleObj>
              </mc:Choice>
              <mc:Fallback>
                <p:oleObj r:id="rId6" imgW="7059960" imgH="13714200" progId="">
                  <p:embed/>
                  <p:pic>
                    <p:nvPicPr>
                      <p:cNvPr id="0" name=""/>
                      <p:cNvPicPr/>
                      <p:nvPr/>
                    </p:nvPicPr>
                    <p:blipFill>
                      <a:blip r:embed="rId7"/>
                      <a:stretch>
                        <a:fillRect/>
                      </a:stretch>
                    </p:blipFill>
                    <p:spPr>
                      <a:xfrm>
                        <a:off x="6446822" y="968224"/>
                        <a:ext cx="2797175" cy="5418137"/>
                      </a:xfrm>
                      <a:prstGeom prst="rect">
                        <a:avLst/>
                      </a:prstGeom>
                    </p:spPr>
                  </p:pic>
                </p:oleObj>
              </mc:Fallback>
            </mc:AlternateContent>
          </a:graphicData>
        </a:graphic>
      </p:graphicFrame>
    </p:spTree>
    <p:extLst>
      <p:ext uri="{BB962C8B-B14F-4D97-AF65-F5344CB8AC3E}">
        <p14:creationId xmlns:p14="http://schemas.microsoft.com/office/powerpoint/2010/main" val="32491338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3FA322-B917-4B15-B9E1-8FF8BF74478D}"/>
              </a:ext>
            </a:extLst>
          </p:cNvPr>
          <p:cNvSpPr>
            <a:spLocks noGrp="1"/>
          </p:cNvSpPr>
          <p:nvPr>
            <p:ph type="title"/>
          </p:nvPr>
        </p:nvSpPr>
        <p:spPr/>
        <p:txBody>
          <a:bodyPr>
            <a:noAutofit/>
          </a:bodyPr>
          <a:lstStyle/>
          <a:p>
            <a:r>
              <a:rPr lang="de-DE" sz="2800" dirty="0"/>
              <a:t>9.3.3 ICAO Karte</a:t>
            </a:r>
          </a:p>
        </p:txBody>
      </p:sp>
      <p:sp>
        <p:nvSpPr>
          <p:cNvPr id="4" name="Inhaltsplatzhalter 3">
            <a:extLst>
              <a:ext uri="{FF2B5EF4-FFF2-40B4-BE49-F238E27FC236}">
                <a16:creationId xmlns:a16="http://schemas.microsoft.com/office/drawing/2014/main" id="{B503C617-C722-48CC-9D69-8C2471D59E22}"/>
              </a:ext>
            </a:extLst>
          </p:cNvPr>
          <p:cNvSpPr>
            <a:spLocks noGrp="1"/>
          </p:cNvSpPr>
          <p:nvPr>
            <p:ph sz="half" idx="2"/>
          </p:nvPr>
        </p:nvSpPr>
        <p:spPr>
          <a:xfrm>
            <a:off x="6139150" y="1092502"/>
            <a:ext cx="5795172" cy="4974849"/>
          </a:xfrm>
        </p:spPr>
        <p:txBody>
          <a:bodyPr>
            <a:normAutofit/>
          </a:bodyPr>
          <a:lstStyle/>
          <a:p>
            <a:r>
              <a:rPr lang="de-DE" dirty="0"/>
              <a:t>ICAO Karte Schweiz</a:t>
            </a:r>
          </a:p>
          <a:p>
            <a:endParaRPr lang="de-DE" dirty="0"/>
          </a:p>
          <a:p>
            <a:r>
              <a:rPr lang="de-DE" dirty="0"/>
              <a:t>Winkeltreue, schiefachsige Zylinderprojektion</a:t>
            </a:r>
          </a:p>
          <a:p>
            <a:endParaRPr lang="de-DE" dirty="0"/>
          </a:p>
          <a:p>
            <a:r>
              <a:rPr lang="de-DE" dirty="0"/>
              <a:t>Bezugssystem CH1903+</a:t>
            </a:r>
          </a:p>
          <a:p>
            <a:endParaRPr lang="de-DE" dirty="0"/>
          </a:p>
          <a:p>
            <a:r>
              <a:rPr lang="de-DE" dirty="0"/>
              <a:t>Maßstab 1 : 500 000     1cm = 5 Km</a:t>
            </a:r>
          </a:p>
          <a:p>
            <a:endParaRPr lang="de-DE" dirty="0"/>
          </a:p>
          <a:p>
            <a:r>
              <a:rPr lang="de-DE" dirty="0"/>
              <a:t>Legende:  Rechts auf der Karte sowie Rückseite</a:t>
            </a:r>
          </a:p>
          <a:p>
            <a:pPr marL="457200" lvl="1" indent="0">
              <a:buNone/>
            </a:pPr>
            <a:endParaRPr lang="de-DE" dirty="0"/>
          </a:p>
        </p:txBody>
      </p:sp>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12</a:t>
            </a:fld>
            <a:endParaRPr lang="de-DE" dirty="0"/>
          </a:p>
        </p:txBody>
      </p:sp>
      <p:sp>
        <p:nvSpPr>
          <p:cNvPr id="6" name="Textplatzhalter 5">
            <a:extLst>
              <a:ext uri="{FF2B5EF4-FFF2-40B4-BE49-F238E27FC236}">
                <a16:creationId xmlns:a16="http://schemas.microsoft.com/office/drawing/2014/main" id="{BB1F5A3E-80EF-4ED8-B13B-8F9C8D0778A9}"/>
              </a:ext>
            </a:extLst>
          </p:cNvPr>
          <p:cNvSpPr>
            <a:spLocks noGrp="1"/>
          </p:cNvSpPr>
          <p:nvPr>
            <p:ph type="body" sz="quarter" idx="13"/>
          </p:nvPr>
        </p:nvSpPr>
        <p:spPr/>
        <p:txBody>
          <a:bodyPr/>
          <a:lstStyle/>
          <a:p>
            <a:r>
              <a:rPr lang="de-DE" dirty="0"/>
              <a:t>9.3 Luftfahrtkarten</a:t>
            </a:r>
          </a:p>
        </p:txBody>
      </p:sp>
      <p:pic>
        <p:nvPicPr>
          <p:cNvPr id="10" name="Inhaltsplatzhalter 9" descr="Ein Bild, das Karte enthält.&#10;&#10;Automatisch generierte Beschreibung">
            <a:extLst>
              <a:ext uri="{FF2B5EF4-FFF2-40B4-BE49-F238E27FC236}">
                <a16:creationId xmlns:a16="http://schemas.microsoft.com/office/drawing/2014/main" id="{F984A957-B2A0-5F22-8E8B-FC511C89ADB3}"/>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66713" y="925513"/>
            <a:ext cx="5475287" cy="5475287"/>
          </a:xfrm>
        </p:spPr>
      </p:pic>
    </p:spTree>
    <p:extLst>
      <p:ext uri="{BB962C8B-B14F-4D97-AF65-F5344CB8AC3E}">
        <p14:creationId xmlns:p14="http://schemas.microsoft.com/office/powerpoint/2010/main" val="20423484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3FA322-B917-4B15-B9E1-8FF8BF74478D}"/>
              </a:ext>
            </a:extLst>
          </p:cNvPr>
          <p:cNvSpPr>
            <a:spLocks noGrp="1"/>
          </p:cNvSpPr>
          <p:nvPr>
            <p:ph type="title"/>
          </p:nvPr>
        </p:nvSpPr>
        <p:spPr/>
        <p:txBody>
          <a:bodyPr>
            <a:noAutofit/>
          </a:bodyPr>
          <a:lstStyle/>
          <a:p>
            <a:r>
              <a:rPr lang="de-DE" sz="2800" dirty="0"/>
              <a:t>9.3.3 ICAO Karte</a:t>
            </a:r>
          </a:p>
        </p:txBody>
      </p:sp>
      <p:sp>
        <p:nvSpPr>
          <p:cNvPr id="4" name="Inhaltsplatzhalter 3">
            <a:extLst>
              <a:ext uri="{FF2B5EF4-FFF2-40B4-BE49-F238E27FC236}">
                <a16:creationId xmlns:a16="http://schemas.microsoft.com/office/drawing/2014/main" id="{B503C617-C722-48CC-9D69-8C2471D59E22}"/>
              </a:ext>
            </a:extLst>
          </p:cNvPr>
          <p:cNvSpPr>
            <a:spLocks noGrp="1"/>
          </p:cNvSpPr>
          <p:nvPr>
            <p:ph sz="half" idx="2"/>
          </p:nvPr>
        </p:nvSpPr>
        <p:spPr>
          <a:xfrm>
            <a:off x="7367752" y="2520531"/>
            <a:ext cx="4382481" cy="3823855"/>
          </a:xfrm>
        </p:spPr>
        <p:txBody>
          <a:bodyPr/>
          <a:lstStyle/>
          <a:p>
            <a:r>
              <a:rPr lang="de-DE" dirty="0"/>
              <a:t>Auch die Legende der ICAO Karte enthält sehr viel wichtige Informationen und Hilfen</a:t>
            </a:r>
          </a:p>
        </p:txBody>
      </p:sp>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13</a:t>
            </a:fld>
            <a:endParaRPr lang="de-DE" dirty="0"/>
          </a:p>
        </p:txBody>
      </p:sp>
      <p:sp>
        <p:nvSpPr>
          <p:cNvPr id="6" name="Textplatzhalter 5">
            <a:extLst>
              <a:ext uri="{FF2B5EF4-FFF2-40B4-BE49-F238E27FC236}">
                <a16:creationId xmlns:a16="http://schemas.microsoft.com/office/drawing/2014/main" id="{BB1F5A3E-80EF-4ED8-B13B-8F9C8D0778A9}"/>
              </a:ext>
            </a:extLst>
          </p:cNvPr>
          <p:cNvSpPr>
            <a:spLocks noGrp="1"/>
          </p:cNvSpPr>
          <p:nvPr>
            <p:ph type="body" sz="quarter" idx="13"/>
          </p:nvPr>
        </p:nvSpPr>
        <p:spPr/>
        <p:txBody>
          <a:bodyPr/>
          <a:lstStyle/>
          <a:p>
            <a:r>
              <a:rPr lang="de-DE" dirty="0"/>
              <a:t>9.3 Luftfahrtkarten</a:t>
            </a:r>
          </a:p>
        </p:txBody>
      </p:sp>
      <p:graphicFrame>
        <p:nvGraphicFramePr>
          <p:cNvPr id="9" name="Objekt 8">
            <a:extLst>
              <a:ext uri="{FF2B5EF4-FFF2-40B4-BE49-F238E27FC236}">
                <a16:creationId xmlns:a16="http://schemas.microsoft.com/office/drawing/2014/main" id="{7E7DFC0D-8BB0-2EDD-BB4F-C1B5A00A0211}"/>
              </a:ext>
            </a:extLst>
          </p:cNvPr>
          <p:cNvGraphicFramePr>
            <a:graphicFrameLocks noChangeAspect="1"/>
          </p:cNvGraphicFramePr>
          <p:nvPr>
            <p:extLst>
              <p:ext uri="{D42A27DB-BD31-4B8C-83A1-F6EECF244321}">
                <p14:modId xmlns:p14="http://schemas.microsoft.com/office/powerpoint/2010/main" val="903542551"/>
              </p:ext>
            </p:extLst>
          </p:nvPr>
        </p:nvGraphicFramePr>
        <p:xfrm>
          <a:off x="113096" y="908786"/>
          <a:ext cx="3473450" cy="5435600"/>
        </p:xfrm>
        <a:graphic>
          <a:graphicData uri="http://schemas.openxmlformats.org/presentationml/2006/ole">
            <mc:AlternateContent xmlns:mc="http://schemas.openxmlformats.org/markup-compatibility/2006">
              <mc:Choice xmlns:v="urn:schemas-microsoft-com:vml" Requires="v">
                <p:oleObj r:id="rId2" imgW="6907680" imgH="10844280" progId="">
                  <p:embed/>
                </p:oleObj>
              </mc:Choice>
              <mc:Fallback>
                <p:oleObj r:id="rId2" imgW="6907680" imgH="10844280" progId="">
                  <p:embed/>
                  <p:pic>
                    <p:nvPicPr>
                      <p:cNvPr id="0" name=""/>
                      <p:cNvPicPr/>
                      <p:nvPr/>
                    </p:nvPicPr>
                    <p:blipFill>
                      <a:blip r:embed="rId3"/>
                      <a:stretch>
                        <a:fillRect/>
                      </a:stretch>
                    </p:blipFill>
                    <p:spPr>
                      <a:xfrm>
                        <a:off x="113096" y="908786"/>
                        <a:ext cx="3473450" cy="5435600"/>
                      </a:xfrm>
                      <a:prstGeom prst="rect">
                        <a:avLst/>
                      </a:prstGeom>
                    </p:spPr>
                  </p:pic>
                </p:oleObj>
              </mc:Fallback>
            </mc:AlternateContent>
          </a:graphicData>
        </a:graphic>
      </p:graphicFrame>
      <p:graphicFrame>
        <p:nvGraphicFramePr>
          <p:cNvPr id="10" name="Objekt 9">
            <a:extLst>
              <a:ext uri="{FF2B5EF4-FFF2-40B4-BE49-F238E27FC236}">
                <a16:creationId xmlns:a16="http://schemas.microsoft.com/office/drawing/2014/main" id="{711D5959-96F5-FCCC-7B12-5C5C92B6BF10}"/>
              </a:ext>
            </a:extLst>
          </p:cNvPr>
          <p:cNvGraphicFramePr>
            <a:graphicFrameLocks noChangeAspect="1"/>
          </p:cNvGraphicFramePr>
          <p:nvPr>
            <p:extLst>
              <p:ext uri="{D42A27DB-BD31-4B8C-83A1-F6EECF244321}">
                <p14:modId xmlns:p14="http://schemas.microsoft.com/office/powerpoint/2010/main" val="2964345919"/>
              </p:ext>
            </p:extLst>
          </p:nvPr>
        </p:nvGraphicFramePr>
        <p:xfrm>
          <a:off x="4376463" y="972286"/>
          <a:ext cx="2451100" cy="5372100"/>
        </p:xfrm>
        <a:graphic>
          <a:graphicData uri="http://schemas.openxmlformats.org/presentationml/2006/ole">
            <mc:AlternateContent xmlns:mc="http://schemas.openxmlformats.org/markup-compatibility/2006">
              <mc:Choice xmlns:v="urn:schemas-microsoft-com:vml" Requires="v">
                <p:oleObj r:id="rId4" imgW="4875840" imgH="10717200" progId="">
                  <p:embed/>
                </p:oleObj>
              </mc:Choice>
              <mc:Fallback>
                <p:oleObj r:id="rId4" imgW="4875840" imgH="10717200" progId="">
                  <p:embed/>
                  <p:pic>
                    <p:nvPicPr>
                      <p:cNvPr id="0" name=""/>
                      <p:cNvPicPr/>
                      <p:nvPr/>
                    </p:nvPicPr>
                    <p:blipFill>
                      <a:blip r:embed="rId5"/>
                      <a:stretch>
                        <a:fillRect/>
                      </a:stretch>
                    </p:blipFill>
                    <p:spPr>
                      <a:xfrm>
                        <a:off x="4376463" y="972286"/>
                        <a:ext cx="2451100" cy="5372100"/>
                      </a:xfrm>
                      <a:prstGeom prst="rect">
                        <a:avLst/>
                      </a:prstGeom>
                    </p:spPr>
                  </p:pic>
                </p:oleObj>
              </mc:Fallback>
            </mc:AlternateContent>
          </a:graphicData>
        </a:graphic>
      </p:graphicFrame>
    </p:spTree>
    <p:extLst>
      <p:ext uri="{BB962C8B-B14F-4D97-AF65-F5344CB8AC3E}">
        <p14:creationId xmlns:p14="http://schemas.microsoft.com/office/powerpoint/2010/main" val="363350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3FA322-B917-4B15-B9E1-8FF8BF74478D}"/>
              </a:ext>
            </a:extLst>
          </p:cNvPr>
          <p:cNvSpPr>
            <a:spLocks noGrp="1"/>
          </p:cNvSpPr>
          <p:nvPr>
            <p:ph type="title"/>
          </p:nvPr>
        </p:nvSpPr>
        <p:spPr/>
        <p:txBody>
          <a:bodyPr>
            <a:noAutofit/>
          </a:bodyPr>
          <a:lstStyle/>
          <a:p>
            <a:r>
              <a:rPr lang="de-DE" sz="2800" dirty="0"/>
              <a:t>9.3.3 Weitere Luftfahrtkarten</a:t>
            </a:r>
          </a:p>
        </p:txBody>
      </p:sp>
      <p:sp>
        <p:nvSpPr>
          <p:cNvPr id="4" name="Inhaltsplatzhalter 3">
            <a:extLst>
              <a:ext uri="{FF2B5EF4-FFF2-40B4-BE49-F238E27FC236}">
                <a16:creationId xmlns:a16="http://schemas.microsoft.com/office/drawing/2014/main" id="{B503C617-C722-48CC-9D69-8C2471D59E22}"/>
              </a:ext>
            </a:extLst>
          </p:cNvPr>
          <p:cNvSpPr>
            <a:spLocks noGrp="1"/>
          </p:cNvSpPr>
          <p:nvPr>
            <p:ph sz="half" idx="2"/>
          </p:nvPr>
        </p:nvSpPr>
        <p:spPr>
          <a:xfrm>
            <a:off x="6997275" y="955376"/>
            <a:ext cx="4260286" cy="5427022"/>
          </a:xfrm>
        </p:spPr>
        <p:txBody>
          <a:bodyPr/>
          <a:lstStyle/>
          <a:p>
            <a:r>
              <a:rPr lang="de-DE" dirty="0"/>
              <a:t>Platzrundenkarte 1 : 100 000</a:t>
            </a:r>
          </a:p>
        </p:txBody>
      </p:sp>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14</a:t>
            </a:fld>
            <a:endParaRPr lang="de-DE" dirty="0"/>
          </a:p>
        </p:txBody>
      </p:sp>
      <p:sp>
        <p:nvSpPr>
          <p:cNvPr id="6" name="Textplatzhalter 5">
            <a:extLst>
              <a:ext uri="{FF2B5EF4-FFF2-40B4-BE49-F238E27FC236}">
                <a16:creationId xmlns:a16="http://schemas.microsoft.com/office/drawing/2014/main" id="{BB1F5A3E-80EF-4ED8-B13B-8F9C8D0778A9}"/>
              </a:ext>
            </a:extLst>
          </p:cNvPr>
          <p:cNvSpPr>
            <a:spLocks noGrp="1"/>
          </p:cNvSpPr>
          <p:nvPr>
            <p:ph type="body" sz="quarter" idx="13"/>
          </p:nvPr>
        </p:nvSpPr>
        <p:spPr/>
        <p:txBody>
          <a:bodyPr/>
          <a:lstStyle/>
          <a:p>
            <a:r>
              <a:rPr lang="de-DE" dirty="0"/>
              <a:t>9.3 Luftfahrtkarten</a:t>
            </a:r>
          </a:p>
        </p:txBody>
      </p:sp>
      <p:sp>
        <p:nvSpPr>
          <p:cNvPr id="8" name="Inhaltsplatzhalter 7"/>
          <p:cNvSpPr>
            <a:spLocks noGrp="1"/>
          </p:cNvSpPr>
          <p:nvPr>
            <p:ph sz="half" idx="1"/>
          </p:nvPr>
        </p:nvSpPr>
        <p:spPr>
          <a:xfrm>
            <a:off x="518918" y="955376"/>
            <a:ext cx="5830614" cy="5475890"/>
          </a:xfrm>
        </p:spPr>
        <p:txBody>
          <a:bodyPr/>
          <a:lstStyle/>
          <a:p>
            <a:r>
              <a:rPr lang="de-DE" dirty="0"/>
              <a:t>Area Karte 1 : 200 000</a:t>
            </a:r>
          </a:p>
        </p:txBody>
      </p:sp>
      <p:graphicFrame>
        <p:nvGraphicFramePr>
          <p:cNvPr id="7" name="Objekt 6">
            <a:extLst>
              <a:ext uri="{FF2B5EF4-FFF2-40B4-BE49-F238E27FC236}">
                <a16:creationId xmlns:a16="http://schemas.microsoft.com/office/drawing/2014/main" id="{FE7FB19D-26A6-BFAA-903C-8D82F0957A8B}"/>
              </a:ext>
            </a:extLst>
          </p:cNvPr>
          <p:cNvGraphicFramePr>
            <a:graphicFrameLocks noChangeAspect="1"/>
          </p:cNvGraphicFramePr>
          <p:nvPr>
            <p:extLst>
              <p:ext uri="{D42A27DB-BD31-4B8C-83A1-F6EECF244321}">
                <p14:modId xmlns:p14="http://schemas.microsoft.com/office/powerpoint/2010/main" val="3008162920"/>
              </p:ext>
            </p:extLst>
          </p:nvPr>
        </p:nvGraphicFramePr>
        <p:xfrm>
          <a:off x="6774604" y="1389984"/>
          <a:ext cx="4705629" cy="4992414"/>
        </p:xfrm>
        <a:graphic>
          <a:graphicData uri="http://schemas.openxmlformats.org/presentationml/2006/ole">
            <mc:AlternateContent xmlns:mc="http://schemas.openxmlformats.org/markup-compatibility/2006">
              <mc:Choice xmlns:v="urn:schemas-microsoft-com:vml" Requires="v">
                <p:oleObj r:id="rId2" imgW="10158480" imgH="10806120" progId="">
                  <p:embed/>
                </p:oleObj>
              </mc:Choice>
              <mc:Fallback>
                <p:oleObj r:id="rId2" imgW="10158480" imgH="10806120" progId="">
                  <p:embed/>
                  <p:pic>
                    <p:nvPicPr>
                      <p:cNvPr id="0" name=""/>
                      <p:cNvPicPr/>
                      <p:nvPr/>
                    </p:nvPicPr>
                    <p:blipFill>
                      <a:blip r:embed="rId3"/>
                      <a:stretch>
                        <a:fillRect/>
                      </a:stretch>
                    </p:blipFill>
                    <p:spPr>
                      <a:xfrm>
                        <a:off x="6774604" y="1389984"/>
                        <a:ext cx="4705629" cy="4992414"/>
                      </a:xfrm>
                      <a:prstGeom prst="rect">
                        <a:avLst/>
                      </a:prstGeom>
                    </p:spPr>
                  </p:pic>
                </p:oleObj>
              </mc:Fallback>
            </mc:AlternateContent>
          </a:graphicData>
        </a:graphic>
      </p:graphicFrame>
      <p:graphicFrame>
        <p:nvGraphicFramePr>
          <p:cNvPr id="9" name="Objekt 8">
            <a:extLst>
              <a:ext uri="{FF2B5EF4-FFF2-40B4-BE49-F238E27FC236}">
                <a16:creationId xmlns:a16="http://schemas.microsoft.com/office/drawing/2014/main" id="{07041312-F58B-4BC4-A4A6-84A198741010}"/>
              </a:ext>
            </a:extLst>
          </p:cNvPr>
          <p:cNvGraphicFramePr>
            <a:graphicFrameLocks noChangeAspect="1"/>
          </p:cNvGraphicFramePr>
          <p:nvPr>
            <p:extLst>
              <p:ext uri="{D42A27DB-BD31-4B8C-83A1-F6EECF244321}">
                <p14:modId xmlns:p14="http://schemas.microsoft.com/office/powerpoint/2010/main" val="2200383936"/>
              </p:ext>
            </p:extLst>
          </p:nvPr>
        </p:nvGraphicFramePr>
        <p:xfrm>
          <a:off x="518918" y="1389984"/>
          <a:ext cx="4778296" cy="5010816"/>
        </p:xfrm>
        <a:graphic>
          <a:graphicData uri="http://schemas.openxmlformats.org/presentationml/2006/ole">
            <mc:AlternateContent xmlns:mc="http://schemas.openxmlformats.org/markup-compatibility/2006">
              <mc:Choice xmlns:v="urn:schemas-microsoft-com:vml" Requires="v">
                <p:oleObj r:id="rId4" imgW="10387080" imgH="10920600" progId="">
                  <p:embed/>
                </p:oleObj>
              </mc:Choice>
              <mc:Fallback>
                <p:oleObj r:id="rId4" imgW="10387080" imgH="10920600" progId="">
                  <p:embed/>
                  <p:pic>
                    <p:nvPicPr>
                      <p:cNvPr id="0" name=""/>
                      <p:cNvPicPr/>
                      <p:nvPr/>
                    </p:nvPicPr>
                    <p:blipFill>
                      <a:blip r:embed="rId5"/>
                      <a:stretch>
                        <a:fillRect/>
                      </a:stretch>
                    </p:blipFill>
                    <p:spPr>
                      <a:xfrm>
                        <a:off x="518918" y="1389984"/>
                        <a:ext cx="4778296" cy="5010816"/>
                      </a:xfrm>
                      <a:prstGeom prst="rect">
                        <a:avLst/>
                      </a:prstGeom>
                    </p:spPr>
                  </p:pic>
                </p:oleObj>
              </mc:Fallback>
            </mc:AlternateContent>
          </a:graphicData>
        </a:graphic>
      </p:graphicFrame>
    </p:spTree>
    <p:extLst>
      <p:ext uri="{BB962C8B-B14F-4D97-AF65-F5344CB8AC3E}">
        <p14:creationId xmlns:p14="http://schemas.microsoft.com/office/powerpoint/2010/main" val="21321057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3FA322-B917-4B15-B9E1-8FF8BF74478D}"/>
              </a:ext>
            </a:extLst>
          </p:cNvPr>
          <p:cNvSpPr>
            <a:spLocks noGrp="1"/>
          </p:cNvSpPr>
          <p:nvPr>
            <p:ph type="title"/>
          </p:nvPr>
        </p:nvSpPr>
        <p:spPr/>
        <p:txBody>
          <a:bodyPr>
            <a:noAutofit/>
          </a:bodyPr>
          <a:lstStyle/>
          <a:p>
            <a:r>
              <a:rPr lang="de-DE" sz="2800" dirty="0"/>
              <a:t>9.3.3 Weitere Luftfahrtkarten</a:t>
            </a:r>
          </a:p>
        </p:txBody>
      </p:sp>
      <p:sp>
        <p:nvSpPr>
          <p:cNvPr id="4" name="Inhaltsplatzhalter 3">
            <a:extLst>
              <a:ext uri="{FF2B5EF4-FFF2-40B4-BE49-F238E27FC236}">
                <a16:creationId xmlns:a16="http://schemas.microsoft.com/office/drawing/2014/main" id="{B503C617-C722-48CC-9D69-8C2471D59E22}"/>
              </a:ext>
            </a:extLst>
          </p:cNvPr>
          <p:cNvSpPr>
            <a:spLocks noGrp="1"/>
          </p:cNvSpPr>
          <p:nvPr>
            <p:ph sz="half" idx="2"/>
          </p:nvPr>
        </p:nvSpPr>
        <p:spPr>
          <a:xfrm>
            <a:off x="6172200" y="973778"/>
            <a:ext cx="5795172" cy="5427022"/>
          </a:xfrm>
        </p:spPr>
        <p:txBody>
          <a:bodyPr/>
          <a:lstStyle/>
          <a:p>
            <a:r>
              <a:rPr lang="de-DE" dirty="0"/>
              <a:t>Ausschnitt aus einer interaktiven Karte für die Benutzung auf mobilen Geräten</a:t>
            </a:r>
          </a:p>
        </p:txBody>
      </p:sp>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15</a:t>
            </a:fld>
            <a:endParaRPr lang="de-DE" dirty="0"/>
          </a:p>
        </p:txBody>
      </p:sp>
      <p:sp>
        <p:nvSpPr>
          <p:cNvPr id="6" name="Textplatzhalter 5">
            <a:extLst>
              <a:ext uri="{FF2B5EF4-FFF2-40B4-BE49-F238E27FC236}">
                <a16:creationId xmlns:a16="http://schemas.microsoft.com/office/drawing/2014/main" id="{BB1F5A3E-80EF-4ED8-B13B-8F9C8D0778A9}"/>
              </a:ext>
            </a:extLst>
          </p:cNvPr>
          <p:cNvSpPr>
            <a:spLocks noGrp="1"/>
          </p:cNvSpPr>
          <p:nvPr>
            <p:ph type="body" sz="quarter" idx="13"/>
          </p:nvPr>
        </p:nvSpPr>
        <p:spPr/>
        <p:txBody>
          <a:bodyPr/>
          <a:lstStyle/>
          <a:p>
            <a:r>
              <a:rPr lang="de-DE" dirty="0"/>
              <a:t>9.3 Luftfahrtkarten</a:t>
            </a:r>
          </a:p>
        </p:txBody>
      </p:sp>
      <p:sp>
        <p:nvSpPr>
          <p:cNvPr id="8" name="Inhaltsplatzhalter 7"/>
          <p:cNvSpPr>
            <a:spLocks noGrp="1"/>
          </p:cNvSpPr>
          <p:nvPr>
            <p:ph sz="half" idx="1"/>
          </p:nvPr>
        </p:nvSpPr>
        <p:spPr/>
        <p:txBody>
          <a:bodyPr/>
          <a:lstStyle/>
          <a:p>
            <a:r>
              <a:rPr lang="de-DE" dirty="0"/>
              <a:t>Flugplatzkarte 1 : 10 000 oder 1 : 20 000</a:t>
            </a:r>
          </a:p>
        </p:txBody>
      </p:sp>
      <p:sp>
        <p:nvSpPr>
          <p:cNvPr id="3" name="Textfeld 2"/>
          <p:cNvSpPr txBox="1"/>
          <p:nvPr/>
        </p:nvSpPr>
        <p:spPr>
          <a:xfrm>
            <a:off x="392075" y="5227356"/>
            <a:ext cx="5042675" cy="215444"/>
          </a:xfrm>
          <a:prstGeom prst="rect">
            <a:avLst/>
          </a:prstGeom>
          <a:noFill/>
        </p:spPr>
        <p:txBody>
          <a:bodyPr wrap="square" rtlCol="0">
            <a:spAutoFit/>
          </a:bodyPr>
          <a:lstStyle/>
          <a:p>
            <a:r>
              <a:rPr lang="de-DE" sz="800" b="1" dirty="0"/>
              <a:t>Mit freundlicher Genehmigung der DFS Deutsche Flugsicherung GmbH, nicht für navigatorische Zwecke geeignet.</a:t>
            </a:r>
            <a:endParaRPr lang="de-DE" sz="800" dirty="0"/>
          </a:p>
        </p:txBody>
      </p:sp>
      <p:graphicFrame>
        <p:nvGraphicFramePr>
          <p:cNvPr id="10" name="Objekt 9">
            <a:extLst>
              <a:ext uri="{FF2B5EF4-FFF2-40B4-BE49-F238E27FC236}">
                <a16:creationId xmlns:a16="http://schemas.microsoft.com/office/drawing/2014/main" id="{CF4CDA5B-1F59-1755-4089-20A389C2976A}"/>
              </a:ext>
            </a:extLst>
          </p:cNvPr>
          <p:cNvGraphicFramePr>
            <a:graphicFrameLocks noChangeAspect="1"/>
          </p:cNvGraphicFramePr>
          <p:nvPr>
            <p:extLst>
              <p:ext uri="{D42A27DB-BD31-4B8C-83A1-F6EECF244321}">
                <p14:modId xmlns:p14="http://schemas.microsoft.com/office/powerpoint/2010/main" val="915700931"/>
              </p:ext>
            </p:extLst>
          </p:nvPr>
        </p:nvGraphicFramePr>
        <p:xfrm>
          <a:off x="281681" y="2389132"/>
          <a:ext cx="5836241" cy="3892935"/>
        </p:xfrm>
        <a:graphic>
          <a:graphicData uri="http://schemas.openxmlformats.org/presentationml/2006/ole">
            <mc:AlternateContent xmlns:mc="http://schemas.openxmlformats.org/markup-compatibility/2006">
              <mc:Choice xmlns:v="urn:schemas-microsoft-com:vml" Requires="v">
                <p:oleObj r:id="rId3" imgW="10260000" imgH="6844320" progId="">
                  <p:embed/>
                </p:oleObj>
              </mc:Choice>
              <mc:Fallback>
                <p:oleObj r:id="rId3" imgW="10260000" imgH="6844320" progId="">
                  <p:embed/>
                  <p:pic>
                    <p:nvPicPr>
                      <p:cNvPr id="0" name=""/>
                      <p:cNvPicPr/>
                      <p:nvPr/>
                    </p:nvPicPr>
                    <p:blipFill>
                      <a:blip r:embed="rId4"/>
                      <a:stretch>
                        <a:fillRect/>
                      </a:stretch>
                    </p:blipFill>
                    <p:spPr>
                      <a:xfrm>
                        <a:off x="281681" y="2389132"/>
                        <a:ext cx="5836241" cy="3892935"/>
                      </a:xfrm>
                      <a:prstGeom prst="rect">
                        <a:avLst/>
                      </a:prstGeom>
                    </p:spPr>
                  </p:pic>
                </p:oleObj>
              </mc:Fallback>
            </mc:AlternateContent>
          </a:graphicData>
        </a:graphic>
      </p:graphicFrame>
      <p:graphicFrame>
        <p:nvGraphicFramePr>
          <p:cNvPr id="11" name="Objekt 10">
            <a:extLst>
              <a:ext uri="{FF2B5EF4-FFF2-40B4-BE49-F238E27FC236}">
                <a16:creationId xmlns:a16="http://schemas.microsoft.com/office/drawing/2014/main" id="{19E6C614-90F6-642C-2D57-F510321EF182}"/>
              </a:ext>
            </a:extLst>
          </p:cNvPr>
          <p:cNvGraphicFramePr>
            <a:graphicFrameLocks noChangeAspect="1"/>
          </p:cNvGraphicFramePr>
          <p:nvPr>
            <p:extLst>
              <p:ext uri="{D42A27DB-BD31-4B8C-83A1-F6EECF244321}">
                <p14:modId xmlns:p14="http://schemas.microsoft.com/office/powerpoint/2010/main" val="1914576785"/>
              </p:ext>
            </p:extLst>
          </p:nvPr>
        </p:nvGraphicFramePr>
        <p:xfrm>
          <a:off x="7102033" y="2002167"/>
          <a:ext cx="4648200" cy="4279900"/>
        </p:xfrm>
        <a:graphic>
          <a:graphicData uri="http://schemas.openxmlformats.org/presentationml/2006/ole">
            <mc:AlternateContent xmlns:mc="http://schemas.openxmlformats.org/markup-compatibility/2006">
              <mc:Choice xmlns:v="urn:schemas-microsoft-com:vml" Requires="v">
                <p:oleObj r:id="rId5" imgW="9244440" imgH="8533080" progId="">
                  <p:embed/>
                </p:oleObj>
              </mc:Choice>
              <mc:Fallback>
                <p:oleObj r:id="rId5" imgW="9244440" imgH="8533080" progId="">
                  <p:embed/>
                  <p:pic>
                    <p:nvPicPr>
                      <p:cNvPr id="0" name=""/>
                      <p:cNvPicPr/>
                      <p:nvPr/>
                    </p:nvPicPr>
                    <p:blipFill>
                      <a:blip r:embed="rId6"/>
                      <a:stretch>
                        <a:fillRect/>
                      </a:stretch>
                    </p:blipFill>
                    <p:spPr>
                      <a:xfrm>
                        <a:off x="7102033" y="2002167"/>
                        <a:ext cx="4648200" cy="4279900"/>
                      </a:xfrm>
                      <a:prstGeom prst="rect">
                        <a:avLst/>
                      </a:prstGeom>
                    </p:spPr>
                  </p:pic>
                </p:oleObj>
              </mc:Fallback>
            </mc:AlternateContent>
          </a:graphicData>
        </a:graphic>
      </p:graphicFrame>
    </p:spTree>
    <p:extLst>
      <p:ext uri="{BB962C8B-B14F-4D97-AF65-F5344CB8AC3E}">
        <p14:creationId xmlns:p14="http://schemas.microsoft.com/office/powerpoint/2010/main" val="39770148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02C7A8-7EE1-445E-B18B-B0B44B029576}"/>
              </a:ext>
            </a:extLst>
          </p:cNvPr>
          <p:cNvSpPr>
            <a:spLocks noGrp="1"/>
          </p:cNvSpPr>
          <p:nvPr>
            <p:ph type="ctrTitle"/>
          </p:nvPr>
        </p:nvSpPr>
        <p:spPr>
          <a:xfrm>
            <a:off x="1524000" y="1737915"/>
            <a:ext cx="9144000" cy="3917818"/>
          </a:xfrm>
        </p:spPr>
        <p:txBody>
          <a:bodyPr>
            <a:normAutofit/>
          </a:bodyPr>
          <a:lstStyle/>
          <a:p>
            <a:pPr marL="541338" indent="-541338">
              <a:lnSpc>
                <a:spcPct val="100000"/>
              </a:lnSpc>
            </a:pPr>
            <a:r>
              <a:rPr lang="de-DE" dirty="0"/>
              <a:t>9.4 </a:t>
            </a:r>
            <a:r>
              <a:rPr lang="de-DE" sz="6600" dirty="0"/>
              <a:t>Koppelnavigation </a:t>
            </a:r>
            <a:br>
              <a:rPr lang="de-DE" sz="6600" dirty="0"/>
            </a:br>
            <a:r>
              <a:rPr lang="en-US" i="1" dirty="0">
                <a:solidFill>
                  <a:srgbClr val="044C96"/>
                </a:solidFill>
              </a:rPr>
              <a:t>Dead reckoning navigation</a:t>
            </a:r>
            <a:br>
              <a:rPr lang="de-DE" i="1" dirty="0">
                <a:solidFill>
                  <a:srgbClr val="044C96"/>
                </a:solidFill>
              </a:rPr>
            </a:br>
            <a:br>
              <a:rPr lang="de-DE" sz="5400" i="1" dirty="0">
                <a:solidFill>
                  <a:srgbClr val="044C96"/>
                </a:solidFill>
              </a:rPr>
            </a:br>
            <a:endParaRPr lang="de-DE" dirty="0"/>
          </a:p>
        </p:txBody>
      </p:sp>
      <p:sp>
        <p:nvSpPr>
          <p:cNvPr id="4" name="Foliennummernplatzhalter 3">
            <a:extLst>
              <a:ext uri="{FF2B5EF4-FFF2-40B4-BE49-F238E27FC236}">
                <a16:creationId xmlns:a16="http://schemas.microsoft.com/office/drawing/2014/main" id="{4B18B720-1CFD-4B73-A56F-433DC892E596}"/>
              </a:ext>
            </a:extLst>
          </p:cNvPr>
          <p:cNvSpPr>
            <a:spLocks noGrp="1"/>
          </p:cNvSpPr>
          <p:nvPr>
            <p:ph type="sldNum" sz="quarter" idx="12"/>
          </p:nvPr>
        </p:nvSpPr>
        <p:spPr/>
        <p:txBody>
          <a:bodyPr/>
          <a:lstStyle/>
          <a:p>
            <a:fld id="{1BAF13B1-D0BA-4A19-B609-64C08BFDA19E}" type="slidenum">
              <a:rPr lang="de-DE" smtClean="0"/>
              <a:pPr/>
              <a:t>16</a:t>
            </a:fld>
            <a:endParaRPr lang="de-DE" dirty="0"/>
          </a:p>
        </p:txBody>
      </p:sp>
    </p:spTree>
    <p:extLst>
      <p:ext uri="{BB962C8B-B14F-4D97-AF65-F5344CB8AC3E}">
        <p14:creationId xmlns:p14="http://schemas.microsoft.com/office/powerpoint/2010/main" val="35399900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3FA322-B917-4B15-B9E1-8FF8BF74478D}"/>
              </a:ext>
            </a:extLst>
          </p:cNvPr>
          <p:cNvSpPr>
            <a:spLocks noGrp="1"/>
          </p:cNvSpPr>
          <p:nvPr>
            <p:ph type="title"/>
          </p:nvPr>
        </p:nvSpPr>
        <p:spPr/>
        <p:txBody>
          <a:bodyPr>
            <a:noAutofit/>
          </a:bodyPr>
          <a:lstStyle/>
          <a:p>
            <a:r>
              <a:rPr lang="de-DE" sz="2800" dirty="0"/>
              <a:t>9.4 KOPPELNAVIGATION</a:t>
            </a:r>
          </a:p>
        </p:txBody>
      </p:sp>
      <p:sp>
        <p:nvSpPr>
          <p:cNvPr id="3" name="Inhaltsplatzhalter 2">
            <a:extLst>
              <a:ext uri="{FF2B5EF4-FFF2-40B4-BE49-F238E27FC236}">
                <a16:creationId xmlns:a16="http://schemas.microsoft.com/office/drawing/2014/main" id="{82D91192-5D50-49E4-B1FC-E421C191A2E5}"/>
              </a:ext>
            </a:extLst>
          </p:cNvPr>
          <p:cNvSpPr>
            <a:spLocks noGrp="1"/>
          </p:cNvSpPr>
          <p:nvPr>
            <p:ph sz="half" idx="1"/>
          </p:nvPr>
        </p:nvSpPr>
        <p:spPr>
          <a:xfrm>
            <a:off x="189186" y="924910"/>
            <a:ext cx="11831047" cy="5475890"/>
          </a:xfrm>
        </p:spPr>
        <p:txBody>
          <a:bodyPr/>
          <a:lstStyle/>
          <a:p>
            <a:r>
              <a:rPr lang="de-DE" sz="2400" b="1" dirty="0"/>
              <a:t>Koppelnavigation </a:t>
            </a:r>
            <a:r>
              <a:rPr lang="de-DE" sz="2400" dirty="0"/>
              <a:t>ist</a:t>
            </a:r>
            <a:r>
              <a:rPr lang="de-DE" sz="2400" b="1" dirty="0"/>
              <a:t> </a:t>
            </a:r>
            <a:r>
              <a:rPr lang="de-DE" sz="2400" dirty="0"/>
              <a:t>eine Navigationsmethode zur laufenden Positionsbestimmung nur mit Karte, Kompass und Uhr. </a:t>
            </a:r>
          </a:p>
          <a:p>
            <a:pPr marL="893763" lvl="1" indent="-436563">
              <a:buFont typeface="Wingdings" panose="05000000000000000000" pitchFamily="2" charset="2"/>
              <a:buChar char="Ø"/>
            </a:pPr>
            <a:endParaRPr lang="de-DE" sz="2200" dirty="0"/>
          </a:p>
          <a:p>
            <a:pPr marL="893763" lvl="1" indent="-436563">
              <a:buFont typeface="Wingdings" panose="05000000000000000000" pitchFamily="2" charset="2"/>
              <a:buChar char="Ø"/>
            </a:pPr>
            <a:r>
              <a:rPr lang="de-DE" sz="2200" dirty="0"/>
              <a:t>Ausgehend von einem bekannten Ausgangspunkt wird aus Kurs, Windvorhersage, Geschwindigkeit und abgelaufener Zeit die aktuelle Position graphisch in der Karte bestimmt.</a:t>
            </a:r>
          </a:p>
          <a:p>
            <a:pPr marL="457200" lvl="1" indent="0">
              <a:buNone/>
            </a:pPr>
            <a:endParaRPr lang="de-DE" dirty="0"/>
          </a:p>
          <a:p>
            <a:r>
              <a:rPr lang="de-DE" sz="2400" dirty="0"/>
              <a:t>Grundlage Weg - Zeit – Gesetz: 	Weg = Zeit x Geschwindigkeit </a:t>
            </a:r>
          </a:p>
          <a:p>
            <a:pPr marL="893763" lvl="1" indent="-436563">
              <a:buFont typeface="Wingdings" panose="05000000000000000000" pitchFamily="2" charset="2"/>
              <a:buChar char="Ø"/>
              <a:tabLst>
                <a:tab pos="893763" algn="l"/>
              </a:tabLst>
            </a:pPr>
            <a:endParaRPr lang="de-DE" sz="2200" dirty="0"/>
          </a:p>
          <a:p>
            <a:pPr marL="893763" lvl="1" indent="-436563">
              <a:buFont typeface="Wingdings" panose="05000000000000000000" pitchFamily="2" charset="2"/>
              <a:buChar char="Ø"/>
              <a:tabLst>
                <a:tab pos="893763" algn="l"/>
              </a:tabLst>
            </a:pPr>
            <a:r>
              <a:rPr lang="de-DE" sz="2200" dirty="0"/>
              <a:t>Wenn du von einem bekannten Ort aus für eine bestimmte Zeit mit einer bestimmten Geschwindigkeit in eine bestimmte Richtung fliegst, kannst du ausrechnen, wo du hinterher sein wirst.</a:t>
            </a:r>
          </a:p>
          <a:p>
            <a:pPr marL="0" indent="0">
              <a:buNone/>
            </a:pPr>
            <a:r>
              <a:rPr lang="de-DE" dirty="0"/>
              <a:t>	</a:t>
            </a:r>
          </a:p>
        </p:txBody>
      </p:sp>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17</a:t>
            </a:fld>
            <a:endParaRPr lang="de-DE" dirty="0"/>
          </a:p>
        </p:txBody>
      </p:sp>
      <p:sp>
        <p:nvSpPr>
          <p:cNvPr id="6" name="Textplatzhalter 5">
            <a:extLst>
              <a:ext uri="{FF2B5EF4-FFF2-40B4-BE49-F238E27FC236}">
                <a16:creationId xmlns:a16="http://schemas.microsoft.com/office/drawing/2014/main" id="{BB1F5A3E-80EF-4ED8-B13B-8F9C8D0778A9}"/>
              </a:ext>
            </a:extLst>
          </p:cNvPr>
          <p:cNvSpPr>
            <a:spLocks noGrp="1"/>
          </p:cNvSpPr>
          <p:nvPr>
            <p:ph type="body" sz="quarter" idx="13"/>
          </p:nvPr>
        </p:nvSpPr>
        <p:spPr/>
        <p:txBody>
          <a:bodyPr/>
          <a:lstStyle/>
          <a:p>
            <a:r>
              <a:rPr lang="de-DE" dirty="0"/>
              <a:t>9.4 Koppelnavigation</a:t>
            </a:r>
          </a:p>
        </p:txBody>
      </p:sp>
    </p:spTree>
    <p:extLst>
      <p:ext uri="{BB962C8B-B14F-4D97-AF65-F5344CB8AC3E}">
        <p14:creationId xmlns:p14="http://schemas.microsoft.com/office/powerpoint/2010/main" val="1548505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3FA322-B917-4B15-B9E1-8FF8BF74478D}"/>
              </a:ext>
            </a:extLst>
          </p:cNvPr>
          <p:cNvSpPr>
            <a:spLocks noGrp="1"/>
          </p:cNvSpPr>
          <p:nvPr>
            <p:ph type="title"/>
          </p:nvPr>
        </p:nvSpPr>
        <p:spPr/>
        <p:txBody>
          <a:bodyPr>
            <a:noAutofit/>
          </a:bodyPr>
          <a:lstStyle/>
          <a:p>
            <a:r>
              <a:rPr lang="de-DE" sz="2800" dirty="0"/>
              <a:t>9.4 KOPPELNAVIGATION</a:t>
            </a:r>
          </a:p>
        </p:txBody>
      </p:sp>
      <p:sp>
        <p:nvSpPr>
          <p:cNvPr id="4" name="Inhaltsplatzhalter 3">
            <a:extLst>
              <a:ext uri="{FF2B5EF4-FFF2-40B4-BE49-F238E27FC236}">
                <a16:creationId xmlns:a16="http://schemas.microsoft.com/office/drawing/2014/main" id="{B503C617-C722-48CC-9D69-8C2471D59E22}"/>
              </a:ext>
            </a:extLst>
          </p:cNvPr>
          <p:cNvSpPr>
            <a:spLocks noGrp="1"/>
          </p:cNvSpPr>
          <p:nvPr>
            <p:ph sz="half" idx="2"/>
          </p:nvPr>
        </p:nvSpPr>
        <p:spPr>
          <a:xfrm>
            <a:off x="224628" y="1037848"/>
            <a:ext cx="5795172" cy="810950"/>
          </a:xfrm>
        </p:spPr>
        <p:txBody>
          <a:bodyPr>
            <a:normAutofit fontScale="92500"/>
          </a:bodyPr>
          <a:lstStyle/>
          <a:p>
            <a:r>
              <a:rPr lang="de-DE" sz="1800" dirty="0">
                <a:solidFill>
                  <a:srgbClr val="000000"/>
                </a:solidFill>
                <a:effectLst/>
                <a:latin typeface="Arial" panose="020B0604020202020204" pitchFamily="34" charset="0"/>
                <a:ea typeface="Calibri" panose="020F0502020204030204" pitchFamily="34" charset="0"/>
              </a:rPr>
              <a:t>Weil das Flugzeug sich durch das „Luft Meer“ bewegt und dieses in den seltensten Fällen ruht, ist der Einfluss des Windes dabei stets zu berücksichtigen</a:t>
            </a:r>
            <a:endParaRPr lang="de-DE" sz="1800" dirty="0"/>
          </a:p>
          <a:p>
            <a:endParaRPr lang="de-DE" dirty="0"/>
          </a:p>
        </p:txBody>
      </p:sp>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18</a:t>
            </a:fld>
            <a:endParaRPr lang="de-DE" dirty="0"/>
          </a:p>
        </p:txBody>
      </p:sp>
      <p:sp>
        <p:nvSpPr>
          <p:cNvPr id="6" name="Textplatzhalter 5">
            <a:extLst>
              <a:ext uri="{FF2B5EF4-FFF2-40B4-BE49-F238E27FC236}">
                <a16:creationId xmlns:a16="http://schemas.microsoft.com/office/drawing/2014/main" id="{BB1F5A3E-80EF-4ED8-B13B-8F9C8D0778A9}"/>
              </a:ext>
            </a:extLst>
          </p:cNvPr>
          <p:cNvSpPr>
            <a:spLocks noGrp="1"/>
          </p:cNvSpPr>
          <p:nvPr>
            <p:ph type="body" sz="quarter" idx="13"/>
          </p:nvPr>
        </p:nvSpPr>
        <p:spPr/>
        <p:txBody>
          <a:bodyPr/>
          <a:lstStyle/>
          <a:p>
            <a:r>
              <a:rPr lang="de-DE" dirty="0"/>
              <a:t>9.4 Koppelnavigation</a:t>
            </a:r>
          </a:p>
          <a:p>
            <a:endParaRPr lang="de-DE" dirty="0"/>
          </a:p>
        </p:txBody>
      </p:sp>
      <p:pic>
        <p:nvPicPr>
          <p:cNvPr id="7" name="Grafik 6">
            <a:extLst>
              <a:ext uri="{FF2B5EF4-FFF2-40B4-BE49-F238E27FC236}">
                <a16:creationId xmlns:a16="http://schemas.microsoft.com/office/drawing/2014/main" id="{48F36FA8-BB85-471B-B49A-BDA2C52C182B}"/>
              </a:ext>
            </a:extLst>
          </p:cNvPr>
          <p:cNvPicPr>
            <a:picLocks noChangeAspect="1"/>
          </p:cNvPicPr>
          <p:nvPr/>
        </p:nvPicPr>
        <p:blipFill>
          <a:blip r:embed="rId3"/>
          <a:stretch>
            <a:fillRect/>
          </a:stretch>
        </p:blipFill>
        <p:spPr>
          <a:xfrm>
            <a:off x="506237" y="1871086"/>
            <a:ext cx="4791320" cy="3770684"/>
          </a:xfrm>
          <a:prstGeom prst="rect">
            <a:avLst/>
          </a:prstGeom>
        </p:spPr>
      </p:pic>
      <p:pic>
        <p:nvPicPr>
          <p:cNvPr id="8" name="Grafik 7">
            <a:extLst>
              <a:ext uri="{FF2B5EF4-FFF2-40B4-BE49-F238E27FC236}">
                <a16:creationId xmlns:a16="http://schemas.microsoft.com/office/drawing/2014/main" id="{554B171C-ED53-469B-8E74-05D69333C799}"/>
              </a:ext>
            </a:extLst>
          </p:cNvPr>
          <p:cNvPicPr>
            <a:picLocks noChangeAspect="1"/>
          </p:cNvPicPr>
          <p:nvPr/>
        </p:nvPicPr>
        <p:blipFill>
          <a:blip r:embed="rId4"/>
          <a:stretch>
            <a:fillRect/>
          </a:stretch>
        </p:blipFill>
        <p:spPr>
          <a:xfrm>
            <a:off x="6490252" y="1871086"/>
            <a:ext cx="5337221" cy="3753739"/>
          </a:xfrm>
          <a:prstGeom prst="rect">
            <a:avLst/>
          </a:prstGeom>
        </p:spPr>
      </p:pic>
      <p:sp>
        <p:nvSpPr>
          <p:cNvPr id="9" name="Inhaltsplatzhalter 3">
            <a:extLst>
              <a:ext uri="{FF2B5EF4-FFF2-40B4-BE49-F238E27FC236}">
                <a16:creationId xmlns:a16="http://schemas.microsoft.com/office/drawing/2014/main" id="{5FAAEEBA-BA3D-4255-8B33-D21902795D1D}"/>
              </a:ext>
            </a:extLst>
          </p:cNvPr>
          <p:cNvSpPr txBox="1">
            <a:spLocks/>
          </p:cNvSpPr>
          <p:nvPr/>
        </p:nvSpPr>
        <p:spPr>
          <a:xfrm>
            <a:off x="6225061" y="1037848"/>
            <a:ext cx="5795172" cy="6461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de-DE"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Der Wind kann in eine Seiten- und Rücken- oder Gegenwindkomponente zerlegt werden</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p:txBody>
      </p:sp>
    </p:spTree>
    <p:extLst>
      <p:ext uri="{BB962C8B-B14F-4D97-AF65-F5344CB8AC3E}">
        <p14:creationId xmlns:p14="http://schemas.microsoft.com/office/powerpoint/2010/main" val="27774865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3FA322-B917-4B15-B9E1-8FF8BF74478D}"/>
              </a:ext>
            </a:extLst>
          </p:cNvPr>
          <p:cNvSpPr>
            <a:spLocks noGrp="1"/>
          </p:cNvSpPr>
          <p:nvPr>
            <p:ph type="title"/>
          </p:nvPr>
        </p:nvSpPr>
        <p:spPr/>
        <p:txBody>
          <a:bodyPr>
            <a:noAutofit/>
          </a:bodyPr>
          <a:lstStyle/>
          <a:p>
            <a:r>
              <a:rPr lang="de-DE" sz="2800" dirty="0"/>
              <a:t>9.4 KOPPELNAVIGATION</a:t>
            </a:r>
          </a:p>
        </p:txBody>
      </p:sp>
      <p:sp>
        <p:nvSpPr>
          <p:cNvPr id="3" name="Inhaltsplatzhalter 2">
            <a:extLst>
              <a:ext uri="{FF2B5EF4-FFF2-40B4-BE49-F238E27FC236}">
                <a16:creationId xmlns:a16="http://schemas.microsoft.com/office/drawing/2014/main" id="{82D91192-5D50-49E4-B1FC-E421C191A2E5}"/>
              </a:ext>
            </a:extLst>
          </p:cNvPr>
          <p:cNvSpPr>
            <a:spLocks noGrp="1"/>
          </p:cNvSpPr>
          <p:nvPr>
            <p:ph sz="half" idx="1"/>
          </p:nvPr>
        </p:nvSpPr>
        <p:spPr>
          <a:xfrm>
            <a:off x="240398" y="924910"/>
            <a:ext cx="5405749" cy="5475890"/>
          </a:xfrm>
        </p:spPr>
        <p:txBody>
          <a:bodyPr>
            <a:normAutofit/>
          </a:bodyPr>
          <a:lstStyle/>
          <a:p>
            <a:r>
              <a:rPr lang="de-DE" sz="2000" b="1" dirty="0">
                <a:solidFill>
                  <a:srgbClr val="000000"/>
                </a:solidFill>
                <a:effectLst/>
                <a:latin typeface="Arial" panose="020B0604020202020204" pitchFamily="34" charset="0"/>
                <a:ea typeface="Calibri" panose="020F0502020204030204" pitchFamily="34" charset="0"/>
              </a:rPr>
              <a:t>Abtrift</a:t>
            </a:r>
            <a:r>
              <a:rPr lang="de-DE" sz="2000" dirty="0">
                <a:solidFill>
                  <a:srgbClr val="000000"/>
                </a:solidFill>
                <a:effectLst/>
                <a:latin typeface="Arial" panose="020B0604020202020204" pitchFamily="34" charset="0"/>
                <a:ea typeface="Calibri" panose="020F0502020204030204" pitchFamily="34" charset="0"/>
              </a:rPr>
              <a:t> = Winkel zwischen Steuerkurs (da, wo die Flugzeugnase hinzeigt) und dem tatsächlichen Kurs über Grund</a:t>
            </a:r>
            <a:endParaRPr lang="de-DE" sz="2400" dirty="0"/>
          </a:p>
        </p:txBody>
      </p:sp>
      <p:sp>
        <p:nvSpPr>
          <p:cNvPr id="4" name="Inhaltsplatzhalter 3">
            <a:extLst>
              <a:ext uri="{FF2B5EF4-FFF2-40B4-BE49-F238E27FC236}">
                <a16:creationId xmlns:a16="http://schemas.microsoft.com/office/drawing/2014/main" id="{B503C617-C722-48CC-9D69-8C2471D59E22}"/>
              </a:ext>
            </a:extLst>
          </p:cNvPr>
          <p:cNvSpPr>
            <a:spLocks noGrp="1"/>
          </p:cNvSpPr>
          <p:nvPr>
            <p:ph sz="half" idx="2"/>
          </p:nvPr>
        </p:nvSpPr>
        <p:spPr>
          <a:xfrm>
            <a:off x="6672469" y="928968"/>
            <a:ext cx="5055705" cy="5475890"/>
          </a:xfrm>
        </p:spPr>
        <p:txBody>
          <a:bodyPr>
            <a:normAutofit/>
          </a:bodyPr>
          <a:lstStyle/>
          <a:p>
            <a:r>
              <a:rPr lang="de-DE" sz="2000" b="1" dirty="0">
                <a:solidFill>
                  <a:srgbClr val="000000"/>
                </a:solidFill>
                <a:effectLst/>
                <a:latin typeface="Arial" panose="020B0604020202020204" pitchFamily="34" charset="0"/>
                <a:ea typeface="Calibri" panose="020F0502020204030204" pitchFamily="34" charset="0"/>
              </a:rPr>
              <a:t>Luvwinkel</a:t>
            </a:r>
            <a:r>
              <a:rPr lang="de-DE" sz="2000" dirty="0">
                <a:solidFill>
                  <a:srgbClr val="000000"/>
                </a:solidFill>
                <a:effectLst/>
                <a:latin typeface="Arial" panose="020B0604020202020204" pitchFamily="34" charset="0"/>
                <a:ea typeface="Calibri" panose="020F0502020204030204" pitchFamily="34" charset="0"/>
              </a:rPr>
              <a:t> = Winkel gegen den Win</a:t>
            </a:r>
            <a:r>
              <a:rPr lang="de-DE" sz="2000" dirty="0">
                <a:solidFill>
                  <a:srgbClr val="000000"/>
                </a:solidFill>
                <a:latin typeface="Arial" panose="020B0604020202020204" pitchFamily="34" charset="0"/>
                <a:ea typeface="Calibri" panose="020F0502020204030204" pitchFamily="34" charset="0"/>
              </a:rPr>
              <a:t>d</a:t>
            </a:r>
            <a:r>
              <a:rPr lang="de-DE" sz="2000" dirty="0">
                <a:solidFill>
                  <a:srgbClr val="000000"/>
                </a:solidFill>
                <a:effectLst/>
                <a:latin typeface="Arial" panose="020B0604020202020204" pitchFamily="34" charset="0"/>
                <a:ea typeface="Calibri" panose="020F0502020204030204" pitchFamily="34" charset="0"/>
              </a:rPr>
              <a:t> um den beabsichtigtem Kurs über Grund zu fliegen</a:t>
            </a:r>
            <a:endParaRPr lang="de-DE" sz="2000" dirty="0"/>
          </a:p>
        </p:txBody>
      </p:sp>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19</a:t>
            </a:fld>
            <a:endParaRPr lang="de-DE" dirty="0"/>
          </a:p>
        </p:txBody>
      </p:sp>
      <p:sp>
        <p:nvSpPr>
          <p:cNvPr id="6" name="Textplatzhalter 5">
            <a:extLst>
              <a:ext uri="{FF2B5EF4-FFF2-40B4-BE49-F238E27FC236}">
                <a16:creationId xmlns:a16="http://schemas.microsoft.com/office/drawing/2014/main" id="{BB1F5A3E-80EF-4ED8-B13B-8F9C8D0778A9}"/>
              </a:ext>
            </a:extLst>
          </p:cNvPr>
          <p:cNvSpPr>
            <a:spLocks noGrp="1"/>
          </p:cNvSpPr>
          <p:nvPr>
            <p:ph type="body" sz="quarter" idx="13"/>
          </p:nvPr>
        </p:nvSpPr>
        <p:spPr/>
        <p:txBody>
          <a:bodyPr/>
          <a:lstStyle/>
          <a:p>
            <a:r>
              <a:rPr lang="de-DE" dirty="0"/>
              <a:t>9.4 Koppelnavigation</a:t>
            </a:r>
          </a:p>
          <a:p>
            <a:endParaRPr lang="de-DE" dirty="0"/>
          </a:p>
        </p:txBody>
      </p:sp>
      <p:pic>
        <p:nvPicPr>
          <p:cNvPr id="7" name="Grafik 6">
            <a:extLst>
              <a:ext uri="{FF2B5EF4-FFF2-40B4-BE49-F238E27FC236}">
                <a16:creationId xmlns:a16="http://schemas.microsoft.com/office/drawing/2014/main" id="{453D8C56-5A98-46B4-817E-4EB105EF1238}"/>
              </a:ext>
            </a:extLst>
          </p:cNvPr>
          <p:cNvPicPr>
            <a:picLocks noChangeAspect="1"/>
          </p:cNvPicPr>
          <p:nvPr/>
        </p:nvPicPr>
        <p:blipFill>
          <a:blip r:embed="rId3"/>
          <a:stretch>
            <a:fillRect/>
          </a:stretch>
        </p:blipFill>
        <p:spPr>
          <a:xfrm>
            <a:off x="563814" y="2064959"/>
            <a:ext cx="5255872" cy="3123254"/>
          </a:xfrm>
          <a:prstGeom prst="rect">
            <a:avLst/>
          </a:prstGeom>
        </p:spPr>
      </p:pic>
      <p:pic>
        <p:nvPicPr>
          <p:cNvPr id="8" name="Grafik 7">
            <a:extLst>
              <a:ext uri="{FF2B5EF4-FFF2-40B4-BE49-F238E27FC236}">
                <a16:creationId xmlns:a16="http://schemas.microsoft.com/office/drawing/2014/main" id="{3DD386EB-B337-40FE-856E-8D3D747BB7C6}"/>
              </a:ext>
            </a:extLst>
          </p:cNvPr>
          <p:cNvPicPr>
            <a:picLocks noChangeAspect="1"/>
          </p:cNvPicPr>
          <p:nvPr/>
        </p:nvPicPr>
        <p:blipFill>
          <a:blip r:embed="rId4"/>
          <a:stretch>
            <a:fillRect/>
          </a:stretch>
        </p:blipFill>
        <p:spPr>
          <a:xfrm>
            <a:off x="7007087" y="1902990"/>
            <a:ext cx="4197625" cy="3599997"/>
          </a:xfrm>
          <a:prstGeom prst="rect">
            <a:avLst/>
          </a:prstGeom>
          <a:ln w="6350">
            <a:solidFill>
              <a:schemeClr val="tx1"/>
            </a:solidFill>
          </a:ln>
        </p:spPr>
      </p:pic>
    </p:spTree>
    <p:extLst>
      <p:ext uri="{BB962C8B-B14F-4D97-AF65-F5344CB8AC3E}">
        <p14:creationId xmlns:p14="http://schemas.microsoft.com/office/powerpoint/2010/main" val="29066385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2AC422-73B0-4880-8217-243373E43EB1}"/>
              </a:ext>
            </a:extLst>
          </p:cNvPr>
          <p:cNvSpPr>
            <a:spLocks noGrp="1"/>
          </p:cNvSpPr>
          <p:nvPr>
            <p:ph type="title"/>
          </p:nvPr>
        </p:nvSpPr>
        <p:spPr>
          <a:xfrm>
            <a:off x="855406" y="132512"/>
            <a:ext cx="8002267" cy="504000"/>
          </a:xfrm>
        </p:spPr>
        <p:txBody>
          <a:bodyPr>
            <a:normAutofit fontScale="90000"/>
          </a:bodyPr>
          <a:lstStyle/>
          <a:p>
            <a:r>
              <a:rPr lang="de-DE" dirty="0"/>
              <a:t>Navigation: Gliederung (SFCL)</a:t>
            </a:r>
          </a:p>
        </p:txBody>
      </p:sp>
      <p:sp>
        <p:nvSpPr>
          <p:cNvPr id="3" name="Inhaltsplatzhalter 2">
            <a:extLst>
              <a:ext uri="{FF2B5EF4-FFF2-40B4-BE49-F238E27FC236}">
                <a16:creationId xmlns:a16="http://schemas.microsoft.com/office/drawing/2014/main" id="{816C87F1-7C08-4959-A7EC-85DEC81366CE}"/>
              </a:ext>
            </a:extLst>
          </p:cNvPr>
          <p:cNvSpPr>
            <a:spLocks noGrp="1"/>
          </p:cNvSpPr>
          <p:nvPr>
            <p:ph sz="half" idx="1"/>
          </p:nvPr>
        </p:nvSpPr>
        <p:spPr>
          <a:xfrm>
            <a:off x="189186" y="924910"/>
            <a:ext cx="4041078" cy="5475890"/>
          </a:xfrm>
        </p:spPr>
        <p:txBody>
          <a:bodyPr>
            <a:normAutofit lnSpcReduction="10000"/>
          </a:bodyPr>
          <a:lstStyle/>
          <a:p>
            <a:pPr marL="541338" indent="-541338">
              <a:lnSpc>
                <a:spcPct val="100000"/>
              </a:lnSpc>
              <a:buNone/>
            </a:pPr>
            <a:r>
              <a:rPr lang="de-DE" sz="2000" dirty="0"/>
              <a:t>9.1	Grundlagen der Navigation</a:t>
            </a:r>
          </a:p>
          <a:p>
            <a:pPr marL="806450" indent="4763">
              <a:lnSpc>
                <a:spcPct val="100000"/>
              </a:lnSpc>
              <a:spcBef>
                <a:spcPts val="300"/>
              </a:spcBef>
              <a:spcAft>
                <a:spcPts val="600"/>
              </a:spcAft>
              <a:buNone/>
            </a:pPr>
            <a:r>
              <a:rPr lang="en-US" sz="1700" i="1" dirty="0">
                <a:solidFill>
                  <a:srgbClr val="044C96"/>
                </a:solidFill>
              </a:rPr>
              <a:t>Basics of navigation </a:t>
            </a:r>
          </a:p>
          <a:p>
            <a:pPr marL="541338" indent="-541338">
              <a:lnSpc>
                <a:spcPct val="100000"/>
              </a:lnSpc>
              <a:buNone/>
            </a:pPr>
            <a:r>
              <a:rPr lang="de-DE" sz="2000" dirty="0"/>
              <a:t>9.2	Erdmagnetfeld und Kompass </a:t>
            </a:r>
          </a:p>
          <a:p>
            <a:pPr marL="806450" indent="4763">
              <a:lnSpc>
                <a:spcPct val="100000"/>
              </a:lnSpc>
              <a:spcBef>
                <a:spcPts val="300"/>
              </a:spcBef>
              <a:spcAft>
                <a:spcPts val="600"/>
              </a:spcAft>
              <a:buNone/>
            </a:pPr>
            <a:r>
              <a:rPr lang="en-US" sz="1700" i="1" dirty="0">
                <a:solidFill>
                  <a:srgbClr val="044C96"/>
                </a:solidFill>
              </a:rPr>
              <a:t>Magnetism and compasses</a:t>
            </a:r>
          </a:p>
          <a:p>
            <a:pPr marL="541338" indent="-541338">
              <a:lnSpc>
                <a:spcPct val="100000"/>
              </a:lnSpc>
              <a:buNone/>
            </a:pPr>
            <a:r>
              <a:rPr lang="de-DE" sz="2000" u="sng" dirty="0"/>
              <a:t>9.3	Luftfahrtkarten </a:t>
            </a:r>
          </a:p>
          <a:p>
            <a:pPr marL="806450" indent="4763">
              <a:lnSpc>
                <a:spcPct val="100000"/>
              </a:lnSpc>
              <a:spcBef>
                <a:spcPts val="300"/>
              </a:spcBef>
              <a:spcAft>
                <a:spcPts val="600"/>
              </a:spcAft>
              <a:buNone/>
            </a:pPr>
            <a:r>
              <a:rPr lang="en-US" sz="1700" i="1" dirty="0">
                <a:solidFill>
                  <a:srgbClr val="044C96"/>
                </a:solidFill>
              </a:rPr>
              <a:t>Charts </a:t>
            </a:r>
            <a:endParaRPr lang="de-DE" sz="1700" i="1" dirty="0">
              <a:solidFill>
                <a:srgbClr val="044C96"/>
              </a:solidFill>
            </a:endParaRPr>
          </a:p>
          <a:p>
            <a:pPr marL="541338" indent="-541338">
              <a:lnSpc>
                <a:spcPct val="100000"/>
              </a:lnSpc>
              <a:buNone/>
            </a:pPr>
            <a:r>
              <a:rPr lang="de-DE" sz="2000" u="sng" dirty="0"/>
              <a:t>9.4	Koppelnavigation </a:t>
            </a:r>
          </a:p>
          <a:p>
            <a:pPr marL="806450" indent="4763">
              <a:lnSpc>
                <a:spcPct val="100000"/>
              </a:lnSpc>
              <a:spcBef>
                <a:spcPts val="300"/>
              </a:spcBef>
              <a:spcAft>
                <a:spcPts val="600"/>
              </a:spcAft>
              <a:buNone/>
            </a:pPr>
            <a:r>
              <a:rPr lang="en-US" sz="1700" i="1" dirty="0">
                <a:solidFill>
                  <a:srgbClr val="044C96"/>
                </a:solidFill>
              </a:rPr>
              <a:t>Dead reckoning navigation</a:t>
            </a:r>
            <a:endParaRPr lang="de-DE" sz="1700" i="1" dirty="0">
              <a:solidFill>
                <a:srgbClr val="044C96"/>
              </a:solidFill>
            </a:endParaRPr>
          </a:p>
          <a:p>
            <a:pPr marL="541338" indent="-541338">
              <a:lnSpc>
                <a:spcPct val="100000"/>
              </a:lnSpc>
              <a:buNone/>
            </a:pPr>
            <a:r>
              <a:rPr lang="de-DE" sz="2000" u="sng" dirty="0"/>
              <a:t>9.5	Terrestrische Navigation </a:t>
            </a:r>
          </a:p>
          <a:p>
            <a:pPr marL="806450" indent="4763">
              <a:lnSpc>
                <a:spcPct val="100000"/>
              </a:lnSpc>
              <a:spcBef>
                <a:spcPts val="300"/>
              </a:spcBef>
              <a:spcAft>
                <a:spcPts val="600"/>
              </a:spcAft>
              <a:buNone/>
            </a:pPr>
            <a:r>
              <a:rPr lang="en-US" sz="1700" i="1" dirty="0">
                <a:solidFill>
                  <a:srgbClr val="044C96"/>
                </a:solidFill>
              </a:rPr>
              <a:t>In-flight navigation</a:t>
            </a:r>
            <a:endParaRPr lang="de-DE" sz="1700" i="1" dirty="0">
              <a:solidFill>
                <a:srgbClr val="044C96"/>
              </a:solidFill>
            </a:endParaRPr>
          </a:p>
          <a:p>
            <a:pPr marL="541338" indent="-541338">
              <a:buNone/>
            </a:pPr>
            <a:r>
              <a:rPr lang="de-DE" sz="2000" u="sng" dirty="0"/>
              <a:t>9.6 	Satellitennavigationsysteme</a:t>
            </a:r>
            <a:endParaRPr lang="en-US" sz="2000" u="sng" dirty="0"/>
          </a:p>
          <a:p>
            <a:pPr marL="806450" indent="4763">
              <a:lnSpc>
                <a:spcPct val="100000"/>
              </a:lnSpc>
              <a:spcBef>
                <a:spcPts val="300"/>
              </a:spcBef>
              <a:spcAft>
                <a:spcPts val="600"/>
              </a:spcAft>
              <a:buNone/>
            </a:pPr>
            <a:r>
              <a:rPr lang="en-US" sz="1700" i="1" dirty="0">
                <a:solidFill>
                  <a:srgbClr val="044C96"/>
                </a:solidFill>
              </a:rPr>
              <a:t>Use of GNSS </a:t>
            </a:r>
            <a:endParaRPr lang="de-DE" sz="1700" i="1" dirty="0">
              <a:solidFill>
                <a:srgbClr val="044C96"/>
              </a:solidFill>
            </a:endParaRPr>
          </a:p>
          <a:p>
            <a:pPr marL="541338" indent="-541338">
              <a:buNone/>
            </a:pPr>
            <a:r>
              <a:rPr lang="de-DE" sz="2000" u="sng" dirty="0"/>
              <a:t>9.7	Gebrauch von ATS </a:t>
            </a:r>
          </a:p>
          <a:p>
            <a:pPr marL="806450" indent="4763">
              <a:lnSpc>
                <a:spcPct val="100000"/>
              </a:lnSpc>
              <a:spcBef>
                <a:spcPts val="300"/>
              </a:spcBef>
              <a:spcAft>
                <a:spcPts val="600"/>
              </a:spcAft>
              <a:buNone/>
            </a:pPr>
            <a:r>
              <a:rPr lang="en-US" sz="1700" i="1" dirty="0">
                <a:solidFill>
                  <a:srgbClr val="044C96"/>
                </a:solidFill>
              </a:rPr>
              <a:t>Use of ATS</a:t>
            </a:r>
            <a:r>
              <a:rPr lang="de-DE" sz="1700" i="1" dirty="0">
                <a:solidFill>
                  <a:srgbClr val="044C96"/>
                </a:solidFill>
              </a:rPr>
              <a:t> </a:t>
            </a:r>
          </a:p>
          <a:p>
            <a:pPr marL="806450" indent="4763">
              <a:lnSpc>
                <a:spcPct val="100000"/>
              </a:lnSpc>
              <a:spcBef>
                <a:spcPts val="300"/>
              </a:spcBef>
              <a:spcAft>
                <a:spcPts val="600"/>
              </a:spcAft>
              <a:buNone/>
            </a:pPr>
            <a:endParaRPr lang="de-DE" sz="2000" i="1" dirty="0">
              <a:solidFill>
                <a:srgbClr val="044C96"/>
              </a:solidFill>
            </a:endParaRPr>
          </a:p>
        </p:txBody>
      </p:sp>
      <p:sp>
        <p:nvSpPr>
          <p:cNvPr id="4" name="Inhaltsplatzhalter 3">
            <a:extLst>
              <a:ext uri="{FF2B5EF4-FFF2-40B4-BE49-F238E27FC236}">
                <a16:creationId xmlns:a16="http://schemas.microsoft.com/office/drawing/2014/main" id="{8616F40A-8AD2-4F07-8A23-28333DA8DE5A}"/>
              </a:ext>
            </a:extLst>
          </p:cNvPr>
          <p:cNvSpPr>
            <a:spLocks noGrp="1"/>
          </p:cNvSpPr>
          <p:nvPr>
            <p:ph sz="half" idx="2"/>
          </p:nvPr>
        </p:nvSpPr>
        <p:spPr/>
        <p:txBody>
          <a:bodyPr>
            <a:normAutofit/>
          </a:bodyPr>
          <a:lstStyle/>
          <a:p>
            <a:pPr marL="541338" indent="-541338">
              <a:buNone/>
            </a:pPr>
            <a:endParaRPr lang="de-DE" sz="2000" dirty="0"/>
          </a:p>
          <a:p>
            <a:pPr marL="541338" indent="-541338">
              <a:buNone/>
            </a:pPr>
            <a:r>
              <a:rPr lang="de-DE" sz="2000" dirty="0"/>
              <a:t> </a:t>
            </a:r>
          </a:p>
          <a:p>
            <a:pPr marL="806450" indent="4763">
              <a:spcBef>
                <a:spcPts val="300"/>
              </a:spcBef>
              <a:spcAft>
                <a:spcPts val="600"/>
              </a:spcAft>
              <a:buNone/>
            </a:pPr>
            <a:endParaRPr lang="de-DE" sz="1700" i="1" dirty="0">
              <a:solidFill>
                <a:srgbClr val="044C96"/>
              </a:solidFill>
            </a:endParaRPr>
          </a:p>
          <a:p>
            <a:pPr marL="541338" indent="-541338">
              <a:buNone/>
            </a:pPr>
            <a:endParaRPr lang="de-DE" sz="2000" dirty="0"/>
          </a:p>
          <a:p>
            <a:pPr marL="541338" indent="-541338">
              <a:buNone/>
            </a:pPr>
            <a:r>
              <a:rPr lang="de-DE" sz="2000" dirty="0"/>
              <a:t> </a:t>
            </a:r>
          </a:p>
        </p:txBody>
      </p:sp>
      <p:sp>
        <p:nvSpPr>
          <p:cNvPr id="5" name="Foliennummernplatzhalter 4">
            <a:extLst>
              <a:ext uri="{FF2B5EF4-FFF2-40B4-BE49-F238E27FC236}">
                <a16:creationId xmlns:a16="http://schemas.microsoft.com/office/drawing/2014/main" id="{8974E809-361D-4737-B52C-E6563C29B00B}"/>
              </a:ext>
            </a:extLst>
          </p:cNvPr>
          <p:cNvSpPr>
            <a:spLocks noGrp="1"/>
          </p:cNvSpPr>
          <p:nvPr>
            <p:ph type="sldNum" sz="quarter" idx="12"/>
          </p:nvPr>
        </p:nvSpPr>
        <p:spPr/>
        <p:txBody>
          <a:bodyPr/>
          <a:lstStyle/>
          <a:p>
            <a:fld id="{1BAF13B1-D0BA-4A19-B609-64C08BFDA19E}" type="slidenum">
              <a:rPr lang="de-DE" smtClean="0"/>
              <a:pPr/>
              <a:t>2</a:t>
            </a:fld>
            <a:endParaRPr lang="de-DE" dirty="0"/>
          </a:p>
        </p:txBody>
      </p:sp>
      <p:pic>
        <p:nvPicPr>
          <p:cNvPr id="6" name="Grafik 5" descr="9.0.6a"/>
          <p:cNvPicPr/>
          <p:nvPr/>
        </p:nvPicPr>
        <p:blipFill>
          <a:blip r:embed="rId3">
            <a:extLst>
              <a:ext uri="{28A0092B-C50C-407E-A947-70E740481C1C}">
                <a14:useLocalDpi xmlns:a14="http://schemas.microsoft.com/office/drawing/2010/main" val="0"/>
              </a:ext>
            </a:extLst>
          </a:blip>
          <a:srcRect/>
          <a:stretch>
            <a:fillRect/>
          </a:stretch>
        </p:blipFill>
        <p:spPr bwMode="auto">
          <a:xfrm>
            <a:off x="4230264" y="882014"/>
            <a:ext cx="7419870" cy="5146251"/>
          </a:xfrm>
          <a:prstGeom prst="rect">
            <a:avLst/>
          </a:prstGeom>
          <a:noFill/>
          <a:ln>
            <a:noFill/>
          </a:ln>
        </p:spPr>
      </p:pic>
    </p:spTree>
    <p:extLst>
      <p:ext uri="{BB962C8B-B14F-4D97-AF65-F5344CB8AC3E}">
        <p14:creationId xmlns:p14="http://schemas.microsoft.com/office/powerpoint/2010/main" val="42479030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092BBB-E195-4933-BC98-0EB421F88A82}"/>
              </a:ext>
            </a:extLst>
          </p:cNvPr>
          <p:cNvSpPr>
            <a:spLocks noGrp="1"/>
          </p:cNvSpPr>
          <p:nvPr>
            <p:ph type="title"/>
          </p:nvPr>
        </p:nvSpPr>
        <p:spPr/>
        <p:txBody>
          <a:bodyPr>
            <a:normAutofit fontScale="90000"/>
          </a:bodyPr>
          <a:lstStyle/>
          <a:p>
            <a:r>
              <a:rPr lang="de-CH" dirty="0"/>
              <a:t>Der Windeinfluss</a:t>
            </a:r>
          </a:p>
        </p:txBody>
      </p:sp>
      <p:sp>
        <p:nvSpPr>
          <p:cNvPr id="3" name="Foliennummernplatzhalter 2">
            <a:extLst>
              <a:ext uri="{FF2B5EF4-FFF2-40B4-BE49-F238E27FC236}">
                <a16:creationId xmlns:a16="http://schemas.microsoft.com/office/drawing/2014/main" id="{1210EECF-AE27-4A07-B6DB-9169412C87F3}"/>
              </a:ext>
            </a:extLst>
          </p:cNvPr>
          <p:cNvSpPr>
            <a:spLocks noGrp="1"/>
          </p:cNvSpPr>
          <p:nvPr>
            <p:ph type="sldNum" sz="quarter" idx="12"/>
          </p:nvPr>
        </p:nvSpPr>
        <p:spPr/>
        <p:txBody>
          <a:bodyPr/>
          <a:lstStyle/>
          <a:p>
            <a:fld id="{1BAF13B1-D0BA-4A19-B609-64C08BFDA19E}" type="slidenum">
              <a:rPr lang="de-DE" smtClean="0"/>
              <a:pPr/>
              <a:t>20</a:t>
            </a:fld>
            <a:endParaRPr lang="de-DE" dirty="0"/>
          </a:p>
        </p:txBody>
      </p:sp>
      <p:sp>
        <p:nvSpPr>
          <p:cNvPr id="4" name="Textplatzhalter 3">
            <a:extLst>
              <a:ext uri="{FF2B5EF4-FFF2-40B4-BE49-F238E27FC236}">
                <a16:creationId xmlns:a16="http://schemas.microsoft.com/office/drawing/2014/main" id="{FA87F724-3F19-4150-834D-9A0954F0206C}"/>
              </a:ext>
            </a:extLst>
          </p:cNvPr>
          <p:cNvSpPr>
            <a:spLocks noGrp="1"/>
          </p:cNvSpPr>
          <p:nvPr>
            <p:ph type="body" sz="quarter" idx="13"/>
          </p:nvPr>
        </p:nvSpPr>
        <p:spPr/>
        <p:txBody>
          <a:bodyPr/>
          <a:lstStyle/>
          <a:p>
            <a:r>
              <a:rPr lang="de-CH" dirty="0"/>
              <a:t>9.4. Koppelnavigation</a:t>
            </a:r>
          </a:p>
        </p:txBody>
      </p:sp>
      <p:pic>
        <p:nvPicPr>
          <p:cNvPr id="6" name="Grafik 5" descr="Ein Bild, das Karte enthält.&#10;&#10;Automatisch generierte Beschreibung">
            <a:extLst>
              <a:ext uri="{FF2B5EF4-FFF2-40B4-BE49-F238E27FC236}">
                <a16:creationId xmlns:a16="http://schemas.microsoft.com/office/drawing/2014/main" id="{C5CF2B74-F997-4F90-8835-D7E2A94E24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6619" y="820584"/>
            <a:ext cx="7174830" cy="5659147"/>
          </a:xfrm>
          <a:prstGeom prst="rect">
            <a:avLst/>
          </a:prstGeom>
        </p:spPr>
      </p:pic>
    </p:spTree>
    <p:extLst>
      <p:ext uri="{BB962C8B-B14F-4D97-AF65-F5344CB8AC3E}">
        <p14:creationId xmlns:p14="http://schemas.microsoft.com/office/powerpoint/2010/main" val="2666561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1835207" y="1498382"/>
            <a:ext cx="8280400" cy="4354513"/>
          </a:xfrm>
        </p:spPr>
        <p:txBody>
          <a:bodyPr>
            <a:normAutofit lnSpcReduction="10000"/>
          </a:bodyPr>
          <a:lstStyle/>
          <a:p>
            <a:pPr marL="0" indent="0">
              <a:buNone/>
            </a:pPr>
            <a:r>
              <a:rPr lang="de-CH" dirty="0">
                <a:solidFill>
                  <a:schemeClr val="tx2">
                    <a:lumMod val="90000"/>
                    <a:lumOff val="10000"/>
                  </a:schemeClr>
                </a:solidFill>
              </a:rPr>
              <a:t>Aufgabe: Winddreieck zeichnen für die Endanflugstrecke Jungfrau – </a:t>
            </a:r>
            <a:r>
              <a:rPr lang="de-CH" dirty="0" err="1">
                <a:solidFill>
                  <a:schemeClr val="tx2">
                    <a:lumMod val="90000"/>
                    <a:lumOff val="10000"/>
                  </a:schemeClr>
                </a:solidFill>
              </a:rPr>
              <a:t>Bellechasse</a:t>
            </a:r>
            <a:r>
              <a:rPr lang="de-CH" dirty="0">
                <a:solidFill>
                  <a:schemeClr val="tx2">
                    <a:lumMod val="90000"/>
                    <a:lumOff val="10000"/>
                  </a:schemeClr>
                </a:solidFill>
              </a:rPr>
              <a:t>. Wir fliegen mit einer TAS von 140km/h.</a:t>
            </a:r>
          </a:p>
          <a:p>
            <a:pPr marL="0" indent="0">
              <a:buNone/>
            </a:pPr>
            <a:r>
              <a:rPr lang="de-CH" dirty="0">
                <a:solidFill>
                  <a:schemeClr val="tx2">
                    <a:lumMod val="90000"/>
                    <a:lumOff val="10000"/>
                  </a:schemeClr>
                </a:solidFill>
              </a:rPr>
              <a:t>Die Windangabe aus der Wetterprognose lauten:</a:t>
            </a:r>
          </a:p>
          <a:p>
            <a:pPr marL="0" indent="0">
              <a:buNone/>
            </a:pPr>
            <a:r>
              <a:rPr lang="de-CH" dirty="0">
                <a:solidFill>
                  <a:schemeClr val="tx2">
                    <a:lumMod val="90000"/>
                    <a:lumOff val="10000"/>
                  </a:schemeClr>
                </a:solidFill>
              </a:rPr>
              <a:t>Payerne - 12:00 UTC	WIND (GRAD/KT) UND TEMPERATUR </a:t>
            </a:r>
          </a:p>
          <a:p>
            <a:pPr marL="0" indent="0">
              <a:buNone/>
            </a:pPr>
            <a:r>
              <a:rPr lang="de-CH" dirty="0">
                <a:solidFill>
                  <a:schemeClr val="tx2">
                    <a:lumMod val="90000"/>
                    <a:lumOff val="10000"/>
                  </a:schemeClr>
                </a:solidFill>
              </a:rPr>
              <a:t>	</a:t>
            </a:r>
          </a:p>
          <a:p>
            <a:pPr marL="0" indent="0">
              <a:buNone/>
            </a:pPr>
            <a:r>
              <a:rPr lang="de-CH" dirty="0">
                <a:solidFill>
                  <a:schemeClr val="tx2">
                    <a:lumMod val="90000"/>
                    <a:lumOff val="10000"/>
                  </a:schemeClr>
                </a:solidFill>
              </a:rPr>
              <a:t>HOEHE 		GRAD/KT TEMP </a:t>
            </a:r>
          </a:p>
          <a:p>
            <a:pPr marL="0" indent="0">
              <a:buNone/>
            </a:pPr>
            <a:r>
              <a:rPr lang="de-CH" dirty="0">
                <a:solidFill>
                  <a:schemeClr val="tx2">
                    <a:lumMod val="90000"/>
                    <a:lumOff val="10000"/>
                  </a:schemeClr>
                </a:solidFill>
              </a:rPr>
              <a:t>Ground		NE / 6-10 KT 	MS00</a:t>
            </a:r>
          </a:p>
          <a:p>
            <a:pPr marL="0" indent="0">
              <a:buNone/>
            </a:pPr>
            <a:r>
              <a:rPr lang="de-CH" dirty="0">
                <a:solidFill>
                  <a:schemeClr val="tx2">
                    <a:lumMod val="90000"/>
                    <a:lumOff val="10000"/>
                  </a:schemeClr>
                </a:solidFill>
              </a:rPr>
              <a:t>05000FT	040/015	MS05</a:t>
            </a:r>
          </a:p>
          <a:p>
            <a:pPr marL="0" indent="0">
              <a:buNone/>
            </a:pPr>
            <a:r>
              <a:rPr lang="de-CH" dirty="0">
                <a:solidFill>
                  <a:schemeClr val="tx2">
                    <a:lumMod val="90000"/>
                    <a:lumOff val="10000"/>
                  </a:schemeClr>
                </a:solidFill>
              </a:rPr>
              <a:t>10000FT	070/010	MS13</a:t>
            </a:r>
          </a:p>
          <a:p>
            <a:pPr marL="0" indent="0">
              <a:buNone/>
            </a:pPr>
            <a:r>
              <a:rPr lang="de-CH" dirty="0">
                <a:solidFill>
                  <a:schemeClr val="tx2">
                    <a:lumMod val="90000"/>
                    <a:lumOff val="10000"/>
                  </a:schemeClr>
                </a:solidFill>
              </a:rPr>
              <a:t>18000FT	220/030	MS27</a:t>
            </a:r>
          </a:p>
          <a:p>
            <a:pPr marL="0" indent="0">
              <a:buNone/>
            </a:pPr>
            <a:r>
              <a:rPr lang="de-CH" dirty="0">
                <a:solidFill>
                  <a:schemeClr val="tx2">
                    <a:lumMod val="90000"/>
                    <a:lumOff val="10000"/>
                  </a:schemeClr>
                </a:solidFill>
              </a:rPr>
              <a:t>(Wind vom 1500m/M nehmen)</a:t>
            </a:r>
          </a:p>
          <a:p>
            <a:pPr marL="0" indent="0">
              <a:buNone/>
            </a:pPr>
            <a:endParaRPr lang="de-CH" dirty="0">
              <a:solidFill>
                <a:schemeClr val="tx2">
                  <a:lumMod val="90000"/>
                  <a:lumOff val="10000"/>
                </a:schemeClr>
              </a:solidFill>
            </a:endParaRPr>
          </a:p>
        </p:txBody>
      </p:sp>
      <p:sp>
        <p:nvSpPr>
          <p:cNvPr id="4" name="Fußzeilenplatzhalter 3"/>
          <p:cNvSpPr>
            <a:spLocks noGrp="1"/>
          </p:cNvSpPr>
          <p:nvPr>
            <p:ph type="ftr" sz="quarter" idx="3"/>
          </p:nvPr>
        </p:nvSpPr>
        <p:spPr/>
        <p:txBody>
          <a:bodyPr/>
          <a:lstStyle/>
          <a:p>
            <a:pPr>
              <a:defRPr/>
            </a:pPr>
            <a:r>
              <a:rPr lang="en-GB"/>
              <a:t>Segelfluggruppe Bern</a:t>
            </a:r>
            <a:endParaRPr lang="en-GB" dirty="0"/>
          </a:p>
        </p:txBody>
      </p:sp>
      <p:sp>
        <p:nvSpPr>
          <p:cNvPr id="5" name="Foliennummernplatzhalter 4"/>
          <p:cNvSpPr>
            <a:spLocks noGrp="1"/>
          </p:cNvSpPr>
          <p:nvPr>
            <p:ph type="sldNum" sz="quarter" idx="4"/>
          </p:nvPr>
        </p:nvSpPr>
        <p:spPr>
          <a:xfrm>
            <a:off x="11348043" y="6593837"/>
            <a:ext cx="519941" cy="174624"/>
          </a:xfrm>
        </p:spPr>
        <p:txBody>
          <a:bodyPr/>
          <a:lstStyle/>
          <a:p>
            <a:pPr>
              <a:defRPr/>
            </a:pPr>
            <a:fld id="{A8B3388F-5308-411E-9AE8-5D77DB4DA865}" type="slidenum">
              <a:rPr lang="en-GB" smtClean="0">
                <a:solidFill>
                  <a:schemeClr val="bg1"/>
                </a:solidFill>
              </a:rPr>
              <a:pPr>
                <a:defRPr/>
              </a:pPr>
              <a:t>21</a:t>
            </a:fld>
            <a:endParaRPr lang="en-GB" dirty="0">
              <a:solidFill>
                <a:schemeClr val="bg1"/>
              </a:solidFill>
            </a:endParaRPr>
          </a:p>
        </p:txBody>
      </p:sp>
      <p:sp>
        <p:nvSpPr>
          <p:cNvPr id="8" name="Titel 1">
            <a:extLst>
              <a:ext uri="{FF2B5EF4-FFF2-40B4-BE49-F238E27FC236}">
                <a16:creationId xmlns:a16="http://schemas.microsoft.com/office/drawing/2014/main" id="{A37C3EA1-0DFE-26B3-0443-DB1F0286F4ED}"/>
              </a:ext>
            </a:extLst>
          </p:cNvPr>
          <p:cNvSpPr>
            <a:spLocks noGrp="1"/>
          </p:cNvSpPr>
          <p:nvPr>
            <p:ph type="title"/>
          </p:nvPr>
        </p:nvSpPr>
        <p:spPr>
          <a:xfrm>
            <a:off x="954814" y="132512"/>
            <a:ext cx="7921331" cy="504000"/>
          </a:xfrm>
        </p:spPr>
        <p:txBody>
          <a:bodyPr>
            <a:normAutofit fontScale="90000"/>
          </a:bodyPr>
          <a:lstStyle/>
          <a:p>
            <a:r>
              <a:rPr lang="de-CH" dirty="0"/>
              <a:t>Winddreieck</a:t>
            </a:r>
          </a:p>
        </p:txBody>
      </p:sp>
    </p:spTree>
    <p:extLst>
      <p:ext uri="{BB962C8B-B14F-4D97-AF65-F5344CB8AC3E}">
        <p14:creationId xmlns:p14="http://schemas.microsoft.com/office/powerpoint/2010/main" val="10534436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pPr marL="0" indent="0">
              <a:buNone/>
            </a:pPr>
            <a:r>
              <a:rPr lang="de-CH" dirty="0">
                <a:solidFill>
                  <a:schemeClr val="tx2">
                    <a:lumMod val="90000"/>
                    <a:lumOff val="10000"/>
                  </a:schemeClr>
                </a:solidFill>
              </a:rPr>
              <a:t>Aufgabe Winddreieck</a:t>
            </a:r>
          </a:p>
          <a:p>
            <a:pPr marL="0" indent="0">
              <a:buNone/>
            </a:pPr>
            <a:r>
              <a:rPr lang="de-CH" dirty="0">
                <a:solidFill>
                  <a:schemeClr val="tx2">
                    <a:lumMod val="90000"/>
                    <a:lumOff val="10000"/>
                  </a:schemeClr>
                </a:solidFill>
              </a:rPr>
              <a:t>Lösung:</a:t>
            </a:r>
          </a:p>
          <a:p>
            <a:pPr marL="0" indent="0">
              <a:buNone/>
            </a:pPr>
            <a:r>
              <a:rPr lang="de-CH" dirty="0">
                <a:solidFill>
                  <a:schemeClr val="tx2">
                    <a:lumMod val="90000"/>
                    <a:lumOff val="10000"/>
                  </a:schemeClr>
                </a:solidFill>
              </a:rPr>
              <a:t>1. TC einzeichnen (von A nach B)</a:t>
            </a:r>
          </a:p>
          <a:p>
            <a:pPr marL="0" indent="0">
              <a:buNone/>
            </a:pPr>
            <a:r>
              <a:rPr lang="de-CH" dirty="0">
                <a:solidFill>
                  <a:schemeClr val="tx2">
                    <a:lumMod val="90000"/>
                    <a:lumOff val="10000"/>
                  </a:schemeClr>
                </a:solidFill>
              </a:rPr>
              <a:t>2. Wind einzeichnen (1cm = 10km/h)</a:t>
            </a:r>
          </a:p>
          <a:p>
            <a:pPr marL="0" indent="0">
              <a:buNone/>
            </a:pPr>
            <a:r>
              <a:rPr lang="de-CH" dirty="0">
                <a:solidFill>
                  <a:schemeClr val="tx2">
                    <a:lumMod val="90000"/>
                    <a:lumOff val="10000"/>
                  </a:schemeClr>
                </a:solidFill>
              </a:rPr>
              <a:t>3. TAS einzeichnen (1cm = 10km/h)</a:t>
            </a:r>
          </a:p>
          <a:p>
            <a:pPr marL="0" indent="0">
              <a:buNone/>
            </a:pPr>
            <a:r>
              <a:rPr lang="de-CH" dirty="0">
                <a:solidFill>
                  <a:schemeClr val="tx2">
                    <a:lumMod val="90000"/>
                    <a:lumOff val="10000"/>
                  </a:schemeClr>
                </a:solidFill>
              </a:rPr>
              <a:t>4. Der Schnittpunkt der TAS mit dem TC ergibt die DR-Position, die Position, an der sich das Flugzeug nach einer bestimmten Zeit mit dem gegebenen Wind und der resultierenden GS befindet.</a:t>
            </a:r>
          </a:p>
          <a:p>
            <a:pPr marL="0" indent="0">
              <a:buNone/>
            </a:pPr>
            <a:r>
              <a:rPr lang="de-CH" dirty="0">
                <a:solidFill>
                  <a:schemeClr val="tx2">
                    <a:lumMod val="90000"/>
                    <a:lumOff val="10000"/>
                  </a:schemeClr>
                </a:solidFill>
              </a:rPr>
              <a:t>5. Die GS kann mit einem Massstab gemessen werden (Strecke A - DR-Pos.; 1cm entspricht 10km/h)</a:t>
            </a:r>
          </a:p>
        </p:txBody>
      </p:sp>
      <p:sp>
        <p:nvSpPr>
          <p:cNvPr id="4" name="Fußzeilenplatzhalter 3"/>
          <p:cNvSpPr>
            <a:spLocks noGrp="1"/>
          </p:cNvSpPr>
          <p:nvPr>
            <p:ph type="ftr" sz="quarter" idx="3"/>
          </p:nvPr>
        </p:nvSpPr>
        <p:spPr/>
        <p:txBody>
          <a:bodyPr/>
          <a:lstStyle/>
          <a:p>
            <a:pPr>
              <a:defRPr/>
            </a:pPr>
            <a:r>
              <a:rPr lang="en-GB"/>
              <a:t>Segelfluggruppe Bern</a:t>
            </a:r>
            <a:endParaRPr lang="en-GB" dirty="0"/>
          </a:p>
        </p:txBody>
      </p:sp>
      <p:sp>
        <p:nvSpPr>
          <p:cNvPr id="5" name="Foliennummernplatzhalter 4"/>
          <p:cNvSpPr>
            <a:spLocks noGrp="1"/>
          </p:cNvSpPr>
          <p:nvPr>
            <p:ph type="sldNum" sz="quarter" idx="4"/>
          </p:nvPr>
        </p:nvSpPr>
        <p:spPr>
          <a:xfrm>
            <a:off x="11240262" y="6613083"/>
            <a:ext cx="519941" cy="174624"/>
          </a:xfrm>
        </p:spPr>
        <p:txBody>
          <a:bodyPr/>
          <a:lstStyle/>
          <a:p>
            <a:pPr>
              <a:defRPr/>
            </a:pPr>
            <a:fld id="{A8B3388F-5308-411E-9AE8-5D77DB4DA865}" type="slidenum">
              <a:rPr lang="en-GB" smtClean="0">
                <a:solidFill>
                  <a:schemeClr val="bg1"/>
                </a:solidFill>
              </a:rPr>
              <a:pPr>
                <a:defRPr/>
              </a:pPr>
              <a:t>22</a:t>
            </a:fld>
            <a:endParaRPr lang="en-GB" dirty="0">
              <a:solidFill>
                <a:schemeClr val="bg1"/>
              </a:solidFill>
            </a:endParaRPr>
          </a:p>
        </p:txBody>
      </p:sp>
      <p:sp>
        <p:nvSpPr>
          <p:cNvPr id="8" name="Titel 1">
            <a:extLst>
              <a:ext uri="{FF2B5EF4-FFF2-40B4-BE49-F238E27FC236}">
                <a16:creationId xmlns:a16="http://schemas.microsoft.com/office/drawing/2014/main" id="{A11A2345-A0CA-B87A-5EA2-DD359CF4F352}"/>
              </a:ext>
            </a:extLst>
          </p:cNvPr>
          <p:cNvSpPr>
            <a:spLocks noGrp="1"/>
          </p:cNvSpPr>
          <p:nvPr>
            <p:ph type="title"/>
          </p:nvPr>
        </p:nvSpPr>
        <p:spPr>
          <a:xfrm>
            <a:off x="954814" y="132512"/>
            <a:ext cx="7921331" cy="504000"/>
          </a:xfrm>
        </p:spPr>
        <p:txBody>
          <a:bodyPr>
            <a:normAutofit fontScale="90000"/>
          </a:bodyPr>
          <a:lstStyle/>
          <a:p>
            <a:r>
              <a:rPr lang="de-CH" dirty="0"/>
              <a:t>Winddreieck</a:t>
            </a:r>
          </a:p>
        </p:txBody>
      </p:sp>
    </p:spTree>
    <p:extLst>
      <p:ext uri="{BB962C8B-B14F-4D97-AF65-F5344CB8AC3E}">
        <p14:creationId xmlns:p14="http://schemas.microsoft.com/office/powerpoint/2010/main" val="36587733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pPr marL="0" indent="0">
              <a:buNone/>
            </a:pPr>
            <a:r>
              <a:rPr lang="de-CH" dirty="0">
                <a:solidFill>
                  <a:schemeClr val="tx2">
                    <a:lumMod val="90000"/>
                    <a:lumOff val="10000"/>
                  </a:schemeClr>
                </a:solidFill>
              </a:rPr>
              <a:t>Aufgabe Winddreieck</a:t>
            </a:r>
          </a:p>
          <a:p>
            <a:pPr marL="0" indent="0">
              <a:buNone/>
            </a:pPr>
            <a:r>
              <a:rPr lang="de-CH" dirty="0">
                <a:solidFill>
                  <a:schemeClr val="tx2">
                    <a:lumMod val="90000"/>
                    <a:lumOff val="10000"/>
                  </a:schemeClr>
                </a:solidFill>
              </a:rPr>
              <a:t>Lösung:</a:t>
            </a:r>
          </a:p>
          <a:p>
            <a:pPr marL="0" indent="0">
              <a:buNone/>
            </a:pPr>
            <a:r>
              <a:rPr lang="de-CH" dirty="0">
                <a:solidFill>
                  <a:schemeClr val="tx2">
                    <a:lumMod val="90000"/>
                    <a:lumOff val="10000"/>
                  </a:schemeClr>
                </a:solidFill>
              </a:rPr>
              <a:t>1. TC einzeichnen (von A nach B)	308°	</a:t>
            </a:r>
            <a:endParaRPr lang="de-CH" dirty="0">
              <a:solidFill>
                <a:srgbClr val="FF0000"/>
              </a:solidFill>
            </a:endParaRPr>
          </a:p>
          <a:p>
            <a:pPr marL="0" indent="0">
              <a:buNone/>
            </a:pPr>
            <a:r>
              <a:rPr lang="de-CH" dirty="0">
                <a:solidFill>
                  <a:schemeClr val="tx2">
                    <a:lumMod val="90000"/>
                    <a:lumOff val="10000"/>
                  </a:schemeClr>
                </a:solidFill>
              </a:rPr>
              <a:t>2. Wind einzeichnen (1cm = 10km/h)	040/15kts = 040/28km/h, 2,8cm</a:t>
            </a:r>
          </a:p>
          <a:p>
            <a:pPr marL="0" indent="0">
              <a:buNone/>
            </a:pPr>
            <a:r>
              <a:rPr lang="de-CH" dirty="0">
                <a:solidFill>
                  <a:schemeClr val="tx2">
                    <a:lumMod val="90000"/>
                    <a:lumOff val="10000"/>
                  </a:schemeClr>
                </a:solidFill>
              </a:rPr>
              <a:t>3. TAS einzeichnen (1cm = 10km/h)	14cm</a:t>
            </a:r>
          </a:p>
          <a:p>
            <a:pPr marL="0" indent="0">
              <a:buNone/>
            </a:pPr>
            <a:r>
              <a:rPr lang="de-CH" dirty="0">
                <a:solidFill>
                  <a:schemeClr val="tx2">
                    <a:lumMod val="90000"/>
                    <a:lumOff val="10000"/>
                  </a:schemeClr>
                </a:solidFill>
              </a:rPr>
              <a:t>4. Der Schnittpunkt der TAS mit dem TC ergibt die DR-Position, die Position, an der sich das Flugzeug nach einer bestimmten Zeit mit dem gegebenen Wind und der resultierenden GS befindet.</a:t>
            </a:r>
          </a:p>
          <a:p>
            <a:pPr marL="0" indent="0">
              <a:buNone/>
            </a:pPr>
            <a:r>
              <a:rPr lang="de-CH" dirty="0">
                <a:solidFill>
                  <a:schemeClr val="tx2">
                    <a:lumMod val="90000"/>
                    <a:lumOff val="10000"/>
                  </a:schemeClr>
                </a:solidFill>
              </a:rPr>
              <a:t>5. Die GS kann mit einem Massstab gemessen werden (Strecke A - DR-Pos.; 1cm entspricht 10km/h)		13,7cm, </a:t>
            </a:r>
            <a:r>
              <a:rPr lang="de-CH" dirty="0" err="1">
                <a:solidFill>
                  <a:schemeClr val="tx2">
                    <a:lumMod val="90000"/>
                    <a:lumOff val="10000"/>
                  </a:schemeClr>
                </a:solidFill>
              </a:rPr>
              <a:t>entspr</a:t>
            </a:r>
            <a:r>
              <a:rPr lang="de-CH" dirty="0">
                <a:solidFill>
                  <a:schemeClr val="tx2">
                    <a:lumMod val="90000"/>
                    <a:lumOff val="10000"/>
                  </a:schemeClr>
                </a:solidFill>
              </a:rPr>
              <a:t>. 137km/h</a:t>
            </a:r>
          </a:p>
          <a:p>
            <a:pPr marL="0" indent="0">
              <a:buNone/>
            </a:pPr>
            <a:r>
              <a:rPr lang="de-CH" dirty="0">
                <a:solidFill>
                  <a:schemeClr val="tx2">
                    <a:lumMod val="90000"/>
                    <a:lumOff val="10000"/>
                  </a:schemeClr>
                </a:solidFill>
              </a:rPr>
              <a:t>6. WCA messen			12°</a:t>
            </a:r>
          </a:p>
          <a:p>
            <a:pPr marL="0" indent="0">
              <a:buNone/>
            </a:pPr>
            <a:r>
              <a:rPr lang="de-CH" dirty="0">
                <a:solidFill>
                  <a:schemeClr val="tx2">
                    <a:lumMod val="90000"/>
                    <a:lumOff val="10000"/>
                  </a:schemeClr>
                </a:solidFill>
              </a:rPr>
              <a:t>7. TH messen / rechnen		320°</a:t>
            </a:r>
          </a:p>
        </p:txBody>
      </p:sp>
      <p:sp>
        <p:nvSpPr>
          <p:cNvPr id="4" name="Fußzeilenplatzhalter 3"/>
          <p:cNvSpPr>
            <a:spLocks noGrp="1"/>
          </p:cNvSpPr>
          <p:nvPr>
            <p:ph type="ftr" sz="quarter" idx="3"/>
          </p:nvPr>
        </p:nvSpPr>
        <p:spPr/>
        <p:txBody>
          <a:bodyPr/>
          <a:lstStyle/>
          <a:p>
            <a:pPr>
              <a:defRPr/>
            </a:pPr>
            <a:r>
              <a:rPr lang="en-GB"/>
              <a:t>Segelfluggruppe Bern</a:t>
            </a:r>
            <a:endParaRPr lang="en-GB" dirty="0"/>
          </a:p>
        </p:txBody>
      </p:sp>
      <p:sp>
        <p:nvSpPr>
          <p:cNvPr id="5" name="Foliennummernplatzhalter 4"/>
          <p:cNvSpPr>
            <a:spLocks noGrp="1"/>
          </p:cNvSpPr>
          <p:nvPr>
            <p:ph type="sldNum" sz="quarter" idx="4"/>
          </p:nvPr>
        </p:nvSpPr>
        <p:spPr>
          <a:xfrm>
            <a:off x="11307615" y="6613083"/>
            <a:ext cx="519941" cy="174624"/>
          </a:xfrm>
        </p:spPr>
        <p:txBody>
          <a:bodyPr/>
          <a:lstStyle/>
          <a:p>
            <a:pPr>
              <a:defRPr/>
            </a:pPr>
            <a:fld id="{A8B3388F-5308-411E-9AE8-5D77DB4DA865}" type="slidenum">
              <a:rPr lang="en-GB" smtClean="0">
                <a:solidFill>
                  <a:schemeClr val="bg1"/>
                </a:solidFill>
              </a:rPr>
              <a:pPr>
                <a:defRPr/>
              </a:pPr>
              <a:t>23</a:t>
            </a:fld>
            <a:endParaRPr lang="en-GB" dirty="0">
              <a:solidFill>
                <a:schemeClr val="bg1"/>
              </a:solidFill>
            </a:endParaRPr>
          </a:p>
        </p:txBody>
      </p:sp>
      <p:sp>
        <p:nvSpPr>
          <p:cNvPr id="8" name="Titel 1">
            <a:extLst>
              <a:ext uri="{FF2B5EF4-FFF2-40B4-BE49-F238E27FC236}">
                <a16:creationId xmlns:a16="http://schemas.microsoft.com/office/drawing/2014/main" id="{3AC0EF50-6113-0342-2C8E-119C9E69E0E5}"/>
              </a:ext>
            </a:extLst>
          </p:cNvPr>
          <p:cNvSpPr txBox="1">
            <a:spLocks/>
          </p:cNvSpPr>
          <p:nvPr/>
        </p:nvSpPr>
        <p:spPr>
          <a:xfrm>
            <a:off x="954814" y="132512"/>
            <a:ext cx="7921331" cy="504000"/>
          </a:xfrm>
          <a:prstGeom prst="rect">
            <a:avLst/>
          </a:prstGeom>
        </p:spPr>
        <p:txBody>
          <a:bodyPr vert="horz" lIns="91440" tIns="45720" rIns="91440" bIns="45720" rtlCol="0" anchor="ctr">
            <a:normAutofit fontScale="90000" lnSpcReduction="10000"/>
          </a:bodyPr>
          <a:lstStyle>
            <a:lvl1pPr algn="ctr" defTabSz="914400" rtl="0" eaLnBrk="1" latinLnBrk="0" hangingPunct="1">
              <a:lnSpc>
                <a:spcPct val="90000"/>
              </a:lnSpc>
              <a:spcBef>
                <a:spcPct val="0"/>
              </a:spcBef>
              <a:buNone/>
              <a:defRPr sz="3600" kern="1200">
                <a:solidFill>
                  <a:srgbClr val="2B88D9"/>
                </a:solidFill>
                <a:effectLst>
                  <a:outerShdw blurRad="50800" dist="38100" dir="2700000" algn="tl" rotWithShape="0">
                    <a:prstClr val="black">
                      <a:alpha val="40000"/>
                    </a:prstClr>
                  </a:outerShdw>
                </a:effectLst>
                <a:latin typeface="+mj-lt"/>
                <a:ea typeface="+mj-ea"/>
                <a:cs typeface="+mj-cs"/>
              </a:defRPr>
            </a:lvl1pPr>
          </a:lstStyle>
          <a:p>
            <a:r>
              <a:rPr lang="de-CH"/>
              <a:t>Winddreieck</a:t>
            </a:r>
            <a:endParaRPr lang="de-CH" dirty="0"/>
          </a:p>
        </p:txBody>
      </p:sp>
    </p:spTree>
    <p:extLst>
      <p:ext uri="{BB962C8B-B14F-4D97-AF65-F5344CB8AC3E}">
        <p14:creationId xmlns:p14="http://schemas.microsoft.com/office/powerpoint/2010/main" val="25855499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13268E-4DA9-E389-4D67-3077CE727E8D}"/>
              </a:ext>
            </a:extLst>
          </p:cNvPr>
          <p:cNvSpPr>
            <a:spLocks noGrp="1"/>
          </p:cNvSpPr>
          <p:nvPr>
            <p:ph type="title"/>
          </p:nvPr>
        </p:nvSpPr>
        <p:spPr/>
        <p:txBody>
          <a:bodyPr>
            <a:normAutofit fontScale="90000"/>
          </a:bodyPr>
          <a:lstStyle/>
          <a:p>
            <a:r>
              <a:rPr lang="de-CH" dirty="0"/>
              <a:t>Winddreieck</a:t>
            </a:r>
          </a:p>
        </p:txBody>
      </p:sp>
      <p:sp>
        <p:nvSpPr>
          <p:cNvPr id="3" name="Foliennummernplatzhalter 2">
            <a:extLst>
              <a:ext uri="{FF2B5EF4-FFF2-40B4-BE49-F238E27FC236}">
                <a16:creationId xmlns:a16="http://schemas.microsoft.com/office/drawing/2014/main" id="{A6643A48-BB1F-D21E-8631-932693EC5245}"/>
              </a:ext>
            </a:extLst>
          </p:cNvPr>
          <p:cNvSpPr>
            <a:spLocks noGrp="1"/>
          </p:cNvSpPr>
          <p:nvPr>
            <p:ph type="sldNum" sz="quarter" idx="12"/>
          </p:nvPr>
        </p:nvSpPr>
        <p:spPr/>
        <p:txBody>
          <a:bodyPr/>
          <a:lstStyle/>
          <a:p>
            <a:fld id="{1BAF13B1-D0BA-4A19-B609-64C08BFDA19E}" type="slidenum">
              <a:rPr lang="de-DE" smtClean="0"/>
              <a:pPr/>
              <a:t>24</a:t>
            </a:fld>
            <a:endParaRPr lang="de-DE" dirty="0"/>
          </a:p>
        </p:txBody>
      </p:sp>
      <p:sp>
        <p:nvSpPr>
          <p:cNvPr id="4" name="Textplatzhalter 3">
            <a:extLst>
              <a:ext uri="{FF2B5EF4-FFF2-40B4-BE49-F238E27FC236}">
                <a16:creationId xmlns:a16="http://schemas.microsoft.com/office/drawing/2014/main" id="{409F55A8-6FEC-D741-F1AB-797A64F7E1F7}"/>
              </a:ext>
            </a:extLst>
          </p:cNvPr>
          <p:cNvSpPr>
            <a:spLocks noGrp="1"/>
          </p:cNvSpPr>
          <p:nvPr>
            <p:ph type="body" sz="quarter" idx="13"/>
          </p:nvPr>
        </p:nvSpPr>
        <p:spPr/>
        <p:txBody>
          <a:bodyPr/>
          <a:lstStyle/>
          <a:p>
            <a:endParaRPr lang="de-CH"/>
          </a:p>
        </p:txBody>
      </p:sp>
      <p:pic>
        <p:nvPicPr>
          <p:cNvPr id="6" name="Grafik 5">
            <a:extLst>
              <a:ext uri="{FF2B5EF4-FFF2-40B4-BE49-F238E27FC236}">
                <a16:creationId xmlns:a16="http://schemas.microsoft.com/office/drawing/2014/main" id="{340FEA49-456A-7ABC-BADA-2E7542D3D7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2937" y="869274"/>
            <a:ext cx="6086126" cy="5514624"/>
          </a:xfrm>
          <a:prstGeom prst="rect">
            <a:avLst/>
          </a:prstGeom>
        </p:spPr>
      </p:pic>
    </p:spTree>
    <p:extLst>
      <p:ext uri="{BB962C8B-B14F-4D97-AF65-F5344CB8AC3E}">
        <p14:creationId xmlns:p14="http://schemas.microsoft.com/office/powerpoint/2010/main" val="13424814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7A25CBA6-E054-2C3F-5826-A2EF3E847C4B}"/>
              </a:ext>
            </a:extLst>
          </p:cNvPr>
          <p:cNvSpPr>
            <a:spLocks noGrp="1"/>
          </p:cNvSpPr>
          <p:nvPr>
            <p:ph type="sldNum" sz="quarter" idx="12"/>
          </p:nvPr>
        </p:nvSpPr>
        <p:spPr/>
        <p:txBody>
          <a:bodyPr/>
          <a:lstStyle/>
          <a:p>
            <a:fld id="{1BAF13B1-D0BA-4A19-B609-64C08BFDA19E}" type="slidenum">
              <a:rPr lang="de-DE" smtClean="0"/>
              <a:pPr/>
              <a:t>25</a:t>
            </a:fld>
            <a:endParaRPr lang="de-DE" dirty="0"/>
          </a:p>
        </p:txBody>
      </p:sp>
      <p:sp>
        <p:nvSpPr>
          <p:cNvPr id="4" name="Textplatzhalter 3">
            <a:extLst>
              <a:ext uri="{FF2B5EF4-FFF2-40B4-BE49-F238E27FC236}">
                <a16:creationId xmlns:a16="http://schemas.microsoft.com/office/drawing/2014/main" id="{8D19EC19-920A-87FA-7418-5D1F98C50B2B}"/>
              </a:ext>
            </a:extLst>
          </p:cNvPr>
          <p:cNvSpPr>
            <a:spLocks noGrp="1"/>
          </p:cNvSpPr>
          <p:nvPr>
            <p:ph type="body" sz="quarter" idx="13"/>
          </p:nvPr>
        </p:nvSpPr>
        <p:spPr/>
        <p:txBody>
          <a:bodyPr/>
          <a:lstStyle/>
          <a:p>
            <a:r>
              <a:rPr lang="de-CH" dirty="0"/>
              <a:t>Koppelnavigation</a:t>
            </a:r>
          </a:p>
        </p:txBody>
      </p:sp>
      <p:pic>
        <p:nvPicPr>
          <p:cNvPr id="5" name="Grafik 4">
            <a:extLst>
              <a:ext uri="{FF2B5EF4-FFF2-40B4-BE49-F238E27FC236}">
                <a16:creationId xmlns:a16="http://schemas.microsoft.com/office/drawing/2014/main" id="{E4F97E67-E9E4-EE0D-3B8F-C5465E3F589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2473" y="1361858"/>
            <a:ext cx="6049645" cy="4529455"/>
          </a:xfrm>
          <a:prstGeom prst="rect">
            <a:avLst/>
          </a:prstGeom>
          <a:noFill/>
          <a:ln>
            <a:noFill/>
          </a:ln>
        </p:spPr>
      </p:pic>
      <p:sp>
        <p:nvSpPr>
          <p:cNvPr id="6" name="Inhaltsplatzhalter 1">
            <a:extLst>
              <a:ext uri="{FF2B5EF4-FFF2-40B4-BE49-F238E27FC236}">
                <a16:creationId xmlns:a16="http://schemas.microsoft.com/office/drawing/2014/main" id="{A50150F6-5883-A00C-6292-34348395CA35}"/>
              </a:ext>
            </a:extLst>
          </p:cNvPr>
          <p:cNvSpPr txBox="1">
            <a:spLocks/>
          </p:cNvSpPr>
          <p:nvPr/>
        </p:nvSpPr>
        <p:spPr>
          <a:xfrm>
            <a:off x="6495394" y="1135117"/>
            <a:ext cx="5471978" cy="53090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sz="1400" dirty="0">
                <a:solidFill>
                  <a:schemeClr val="tx2">
                    <a:lumMod val="90000"/>
                    <a:lumOff val="10000"/>
                  </a:schemeClr>
                </a:solidFill>
              </a:rPr>
              <a:t>Moderne Navigationssysteme nehmen den Piloten die „Handarbeit“ der Winddreiecksberechnung ab. Dass der Wind bezüglich Querkomponente und Geschwindigkeit auch bei Linienflugzeugen eine Rolle spielt, zeigt dieses Beispiel:</a:t>
            </a:r>
          </a:p>
          <a:p>
            <a:pPr marL="0" indent="0">
              <a:buFont typeface="Arial" panose="020B0604020202020204" pitchFamily="34" charset="0"/>
              <a:buNone/>
            </a:pPr>
            <a:endParaRPr lang="de-DE" sz="1400" dirty="0">
              <a:solidFill>
                <a:schemeClr val="tx2">
                  <a:lumMod val="90000"/>
                  <a:lumOff val="10000"/>
                </a:schemeClr>
              </a:solidFill>
            </a:endParaRPr>
          </a:p>
          <a:p>
            <a:pPr marL="0" indent="0">
              <a:buFont typeface="Arial" panose="020B0604020202020204" pitchFamily="34" charset="0"/>
              <a:buNone/>
            </a:pPr>
            <a:r>
              <a:rPr lang="de-DE" sz="1400" dirty="0">
                <a:solidFill>
                  <a:schemeClr val="tx2">
                    <a:lumMod val="90000"/>
                    <a:lumOff val="10000"/>
                  </a:schemeClr>
                </a:solidFill>
              </a:rPr>
              <a:t>Das Bild zeigt den Navigationsbildschirm eines Airbus A330 etwa über Boston. Wir fliegen auf einem </a:t>
            </a:r>
            <a:r>
              <a:rPr lang="de-DE" sz="1400" dirty="0" err="1">
                <a:solidFill>
                  <a:schemeClr val="tx2">
                    <a:lumMod val="90000"/>
                    <a:lumOff val="10000"/>
                  </a:schemeClr>
                </a:solidFill>
              </a:rPr>
              <a:t>magnetic</a:t>
            </a:r>
            <a:r>
              <a:rPr lang="de-DE" sz="1400" dirty="0">
                <a:solidFill>
                  <a:schemeClr val="tx2">
                    <a:lumMod val="90000"/>
                    <a:lumOff val="10000"/>
                  </a:schemeClr>
                </a:solidFill>
              </a:rPr>
              <a:t> track von 064° (die grüne Linie mit dem grünen "</a:t>
            </a:r>
            <a:r>
              <a:rPr lang="de-DE" sz="1400" dirty="0" err="1">
                <a:solidFill>
                  <a:schemeClr val="tx2">
                    <a:lumMod val="90000"/>
                    <a:lumOff val="10000"/>
                  </a:schemeClr>
                </a:solidFill>
              </a:rPr>
              <a:t>Diamäntchen</a:t>
            </a:r>
            <a:r>
              <a:rPr lang="de-DE" sz="1400" dirty="0">
                <a:solidFill>
                  <a:schemeClr val="tx2">
                    <a:lumMod val="90000"/>
                    <a:lumOff val="10000"/>
                  </a:schemeClr>
                </a:solidFill>
              </a:rPr>
              <a:t>" an der </a:t>
            </a:r>
            <a:r>
              <a:rPr lang="de-DE" sz="1400" dirty="0" err="1">
                <a:solidFill>
                  <a:schemeClr val="tx2">
                    <a:lumMod val="90000"/>
                    <a:lumOff val="10000"/>
                  </a:schemeClr>
                </a:solidFill>
              </a:rPr>
              <a:t>Headingskala</a:t>
            </a:r>
            <a:r>
              <a:rPr lang="de-DE" sz="1400" dirty="0">
                <a:solidFill>
                  <a:schemeClr val="tx2">
                    <a:lumMod val="90000"/>
                    <a:lumOff val="10000"/>
                  </a:schemeClr>
                </a:solidFill>
              </a:rPr>
              <a:t>). </a:t>
            </a:r>
          </a:p>
          <a:p>
            <a:pPr marL="0" indent="0">
              <a:buFont typeface="Arial" panose="020B0604020202020204" pitchFamily="34" charset="0"/>
              <a:buNone/>
            </a:pPr>
            <a:r>
              <a:rPr lang="de-DE" sz="1400" dirty="0">
                <a:solidFill>
                  <a:schemeClr val="tx2">
                    <a:lumMod val="90000"/>
                    <a:lumOff val="10000"/>
                  </a:schemeClr>
                </a:solidFill>
              </a:rPr>
              <a:t>Oben Links sehen wir den Wind aus 314° mit 187kts (=346km/h). Die angezeigte Windrichtung ist "</a:t>
            </a:r>
            <a:r>
              <a:rPr lang="de-DE" sz="1400" dirty="0" err="1">
                <a:solidFill>
                  <a:schemeClr val="tx2">
                    <a:lumMod val="90000"/>
                    <a:lumOff val="10000"/>
                  </a:schemeClr>
                </a:solidFill>
              </a:rPr>
              <a:t>true</a:t>
            </a:r>
            <a:r>
              <a:rPr lang="de-DE" sz="1400" dirty="0">
                <a:solidFill>
                  <a:schemeClr val="tx2">
                    <a:lumMod val="90000"/>
                    <a:lumOff val="10000"/>
                  </a:schemeClr>
                </a:solidFill>
              </a:rPr>
              <a:t>", also müssen wir noch die Variation von 16°W dazuzählen, damit wir den magnetischen Wind von 330°/187 erhalten.</a:t>
            </a:r>
          </a:p>
          <a:p>
            <a:pPr marL="0" indent="0">
              <a:buFont typeface="Arial" panose="020B0604020202020204" pitchFamily="34" charset="0"/>
              <a:buNone/>
            </a:pPr>
            <a:r>
              <a:rPr lang="de-DE" sz="1400" dirty="0">
                <a:solidFill>
                  <a:schemeClr val="tx2">
                    <a:lumMod val="90000"/>
                    <a:lumOff val="10000"/>
                  </a:schemeClr>
                </a:solidFill>
              </a:rPr>
              <a:t>Der gelbe Strich auf der </a:t>
            </a:r>
            <a:r>
              <a:rPr lang="de-DE" sz="1400" dirty="0" err="1">
                <a:solidFill>
                  <a:schemeClr val="tx2">
                    <a:lumMod val="90000"/>
                    <a:lumOff val="10000"/>
                  </a:schemeClr>
                </a:solidFill>
              </a:rPr>
              <a:t>Headingskala</a:t>
            </a:r>
            <a:r>
              <a:rPr lang="de-DE" sz="1400" dirty="0">
                <a:solidFill>
                  <a:schemeClr val="tx2">
                    <a:lumMod val="90000"/>
                    <a:lumOff val="10000"/>
                  </a:schemeClr>
                </a:solidFill>
              </a:rPr>
              <a:t> zeigt das </a:t>
            </a:r>
            <a:r>
              <a:rPr lang="de-DE" sz="1400" dirty="0" err="1">
                <a:solidFill>
                  <a:schemeClr val="tx2">
                    <a:lumMod val="90000"/>
                    <a:lumOff val="10000"/>
                  </a:schemeClr>
                </a:solidFill>
              </a:rPr>
              <a:t>magnetic</a:t>
            </a:r>
            <a:r>
              <a:rPr lang="de-DE" sz="1400" dirty="0">
                <a:solidFill>
                  <a:schemeClr val="tx2">
                    <a:lumMod val="90000"/>
                    <a:lumOff val="10000"/>
                  </a:schemeClr>
                </a:solidFill>
              </a:rPr>
              <a:t> </a:t>
            </a:r>
            <a:r>
              <a:rPr lang="de-DE" sz="1400" dirty="0" err="1">
                <a:solidFill>
                  <a:schemeClr val="tx2">
                    <a:lumMod val="90000"/>
                    <a:lumOff val="10000"/>
                  </a:schemeClr>
                </a:solidFill>
              </a:rPr>
              <a:t>heading</a:t>
            </a:r>
            <a:r>
              <a:rPr lang="de-DE" sz="1400" dirty="0">
                <a:solidFill>
                  <a:schemeClr val="tx2">
                    <a:lumMod val="90000"/>
                    <a:lumOff val="10000"/>
                  </a:schemeClr>
                </a:solidFill>
              </a:rPr>
              <a:t> von 041°. Der Unterschied zum MT ergibt einen WCA von 23°!</a:t>
            </a:r>
          </a:p>
          <a:p>
            <a:pPr marL="0" indent="0">
              <a:buFont typeface="Arial" panose="020B0604020202020204" pitchFamily="34" charset="0"/>
              <a:buNone/>
            </a:pPr>
            <a:r>
              <a:rPr lang="de-DE" sz="1400" dirty="0">
                <a:solidFill>
                  <a:schemeClr val="tx2">
                    <a:lumMod val="90000"/>
                    <a:lumOff val="10000"/>
                  </a:schemeClr>
                </a:solidFill>
              </a:rPr>
              <a:t>Eigentlich wäre dies eine schwache Rückenwindkomponente bei einer Differenz von 94° zwischen Windrichtung und Flugrichtung. durch das extreme Aufkreuzen resultiert aber eine Gegenwindkomponente von 22kts (oben links, Differenz zwischen </a:t>
            </a:r>
            <a:r>
              <a:rPr lang="de-DE" sz="1400" dirty="0" err="1">
                <a:solidFill>
                  <a:schemeClr val="tx2">
                    <a:lumMod val="90000"/>
                    <a:lumOff val="10000"/>
                  </a:schemeClr>
                </a:solidFill>
              </a:rPr>
              <a:t>ground</a:t>
            </a:r>
            <a:r>
              <a:rPr lang="de-DE" sz="1400" dirty="0">
                <a:solidFill>
                  <a:schemeClr val="tx2">
                    <a:lumMod val="90000"/>
                    <a:lumOff val="10000"/>
                  </a:schemeClr>
                </a:solidFill>
              </a:rPr>
              <a:t> </a:t>
            </a:r>
            <a:r>
              <a:rPr lang="de-DE" sz="1400" dirty="0" err="1">
                <a:solidFill>
                  <a:schemeClr val="tx2">
                    <a:lumMod val="90000"/>
                    <a:lumOff val="10000"/>
                  </a:schemeClr>
                </a:solidFill>
              </a:rPr>
              <a:t>speed</a:t>
            </a:r>
            <a:r>
              <a:rPr lang="de-DE" sz="1400" dirty="0">
                <a:solidFill>
                  <a:schemeClr val="tx2">
                    <a:lumMod val="90000"/>
                    <a:lumOff val="10000"/>
                  </a:schemeClr>
                </a:solidFill>
              </a:rPr>
              <a:t> GS und </a:t>
            </a:r>
            <a:r>
              <a:rPr lang="de-DE" sz="1400" dirty="0" err="1">
                <a:solidFill>
                  <a:schemeClr val="tx2">
                    <a:lumMod val="90000"/>
                    <a:lumOff val="10000"/>
                  </a:schemeClr>
                </a:solidFill>
              </a:rPr>
              <a:t>true</a:t>
            </a:r>
            <a:r>
              <a:rPr lang="de-DE" sz="1400" dirty="0">
                <a:solidFill>
                  <a:schemeClr val="tx2">
                    <a:lumMod val="90000"/>
                    <a:lumOff val="10000"/>
                  </a:schemeClr>
                </a:solidFill>
              </a:rPr>
              <a:t> </a:t>
            </a:r>
            <a:r>
              <a:rPr lang="de-DE" sz="1400" dirty="0" err="1">
                <a:solidFill>
                  <a:schemeClr val="tx2">
                    <a:lumMod val="90000"/>
                    <a:lumOff val="10000"/>
                  </a:schemeClr>
                </a:solidFill>
              </a:rPr>
              <a:t>air</a:t>
            </a:r>
            <a:r>
              <a:rPr lang="de-DE" sz="1400" dirty="0">
                <a:solidFill>
                  <a:schemeClr val="tx2">
                    <a:lumMod val="90000"/>
                    <a:lumOff val="10000"/>
                  </a:schemeClr>
                </a:solidFill>
              </a:rPr>
              <a:t> </a:t>
            </a:r>
            <a:r>
              <a:rPr lang="de-DE" sz="1400" dirty="0" err="1">
                <a:solidFill>
                  <a:schemeClr val="tx2">
                    <a:lumMod val="90000"/>
                    <a:lumOff val="10000"/>
                  </a:schemeClr>
                </a:solidFill>
              </a:rPr>
              <a:t>speed</a:t>
            </a:r>
            <a:r>
              <a:rPr lang="de-DE" sz="1400" dirty="0">
                <a:solidFill>
                  <a:schemeClr val="tx2">
                    <a:lumMod val="90000"/>
                    <a:lumOff val="10000"/>
                  </a:schemeClr>
                </a:solidFill>
              </a:rPr>
              <a:t> TAS).</a:t>
            </a:r>
          </a:p>
          <a:p>
            <a:pPr marL="0" indent="0">
              <a:buFont typeface="Arial" panose="020B0604020202020204" pitchFamily="34" charset="0"/>
              <a:buNone/>
            </a:pPr>
            <a:endParaRPr lang="de-CH" sz="1400" dirty="0">
              <a:solidFill>
                <a:schemeClr val="tx2">
                  <a:lumMod val="90000"/>
                  <a:lumOff val="10000"/>
                </a:schemeClr>
              </a:solidFill>
            </a:endParaRPr>
          </a:p>
        </p:txBody>
      </p:sp>
      <p:sp>
        <p:nvSpPr>
          <p:cNvPr id="9" name="Titel 1">
            <a:extLst>
              <a:ext uri="{FF2B5EF4-FFF2-40B4-BE49-F238E27FC236}">
                <a16:creationId xmlns:a16="http://schemas.microsoft.com/office/drawing/2014/main" id="{C75DE5D3-4F90-22FF-70A5-F1467B5C8298}"/>
              </a:ext>
            </a:extLst>
          </p:cNvPr>
          <p:cNvSpPr>
            <a:spLocks noGrp="1"/>
          </p:cNvSpPr>
          <p:nvPr>
            <p:ph type="title"/>
          </p:nvPr>
        </p:nvSpPr>
        <p:spPr>
          <a:xfrm>
            <a:off x="954814" y="132512"/>
            <a:ext cx="7921331" cy="504000"/>
          </a:xfrm>
        </p:spPr>
        <p:txBody>
          <a:bodyPr>
            <a:normAutofit fontScale="90000"/>
          </a:bodyPr>
          <a:lstStyle/>
          <a:p>
            <a:r>
              <a:rPr lang="de-CH" dirty="0"/>
              <a:t>Winddreieck</a:t>
            </a:r>
          </a:p>
        </p:txBody>
      </p:sp>
    </p:spTree>
    <p:extLst>
      <p:ext uri="{BB962C8B-B14F-4D97-AF65-F5344CB8AC3E}">
        <p14:creationId xmlns:p14="http://schemas.microsoft.com/office/powerpoint/2010/main" val="23720489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pPr marL="0" indent="0">
              <a:buNone/>
            </a:pPr>
            <a:r>
              <a:rPr lang="de-CH" dirty="0">
                <a:solidFill>
                  <a:schemeClr val="tx2">
                    <a:lumMod val="90000"/>
                    <a:lumOff val="10000"/>
                  </a:schemeClr>
                </a:solidFill>
              </a:rPr>
              <a:t>Aufgabe zum Aufwärmen</a:t>
            </a:r>
          </a:p>
          <a:p>
            <a:pPr marL="0" indent="0">
              <a:buNone/>
            </a:pPr>
            <a:r>
              <a:rPr lang="de-CH" dirty="0">
                <a:solidFill>
                  <a:schemeClr val="tx2">
                    <a:lumMod val="90000"/>
                    <a:lumOff val="10000"/>
                  </a:schemeClr>
                </a:solidFill>
              </a:rPr>
              <a:t>Wie ist das MH von Jungfrau nach </a:t>
            </a:r>
            <a:r>
              <a:rPr lang="de-CH" dirty="0" err="1">
                <a:solidFill>
                  <a:schemeClr val="tx2">
                    <a:lumMod val="90000"/>
                    <a:lumOff val="10000"/>
                  </a:schemeClr>
                </a:solidFill>
              </a:rPr>
              <a:t>Bellechasse</a:t>
            </a:r>
            <a:r>
              <a:rPr lang="de-CH" dirty="0">
                <a:solidFill>
                  <a:schemeClr val="tx2">
                    <a:lumMod val="90000"/>
                    <a:lumOff val="10000"/>
                  </a:schemeClr>
                </a:solidFill>
              </a:rPr>
              <a:t>?</a:t>
            </a:r>
          </a:p>
          <a:p>
            <a:pPr marL="0" indent="0">
              <a:buNone/>
            </a:pPr>
            <a:r>
              <a:rPr lang="de-CH" dirty="0">
                <a:solidFill>
                  <a:schemeClr val="tx2">
                    <a:lumMod val="90000"/>
                    <a:lumOff val="10000"/>
                  </a:schemeClr>
                </a:solidFill>
              </a:rPr>
              <a:t>Falls die Variation 25° W wäre: wie wäre das MH?</a:t>
            </a:r>
          </a:p>
          <a:p>
            <a:pPr marL="0" indent="0">
              <a:buNone/>
            </a:pPr>
            <a:endParaRPr lang="de-CH" dirty="0">
              <a:solidFill>
                <a:schemeClr val="tx2">
                  <a:lumMod val="90000"/>
                  <a:lumOff val="10000"/>
                </a:schemeClr>
              </a:solidFill>
            </a:endParaRPr>
          </a:p>
          <a:p>
            <a:pPr marL="0" indent="0">
              <a:buNone/>
            </a:pPr>
            <a:r>
              <a:rPr lang="de-CH" dirty="0">
                <a:solidFill>
                  <a:schemeClr val="tx2">
                    <a:lumMod val="90000"/>
                    <a:lumOff val="10000"/>
                  </a:schemeClr>
                </a:solidFill>
              </a:rPr>
              <a:t>Lösung</a:t>
            </a:r>
          </a:p>
        </p:txBody>
      </p:sp>
      <p:sp>
        <p:nvSpPr>
          <p:cNvPr id="4" name="Fußzeilenplatzhalter 3"/>
          <p:cNvSpPr>
            <a:spLocks noGrp="1"/>
          </p:cNvSpPr>
          <p:nvPr>
            <p:ph type="ftr" sz="quarter" idx="3"/>
          </p:nvPr>
        </p:nvSpPr>
        <p:spPr/>
        <p:txBody>
          <a:bodyPr/>
          <a:lstStyle/>
          <a:p>
            <a:pPr>
              <a:defRPr/>
            </a:pPr>
            <a:r>
              <a:rPr lang="en-GB"/>
              <a:t>Segelfluggruppe Bern</a:t>
            </a:r>
            <a:endParaRPr lang="en-GB" dirty="0"/>
          </a:p>
        </p:txBody>
      </p:sp>
      <p:sp>
        <p:nvSpPr>
          <p:cNvPr id="5" name="Foliennummernplatzhalter 4"/>
          <p:cNvSpPr>
            <a:spLocks noGrp="1"/>
          </p:cNvSpPr>
          <p:nvPr>
            <p:ph type="sldNum" sz="quarter" idx="4"/>
          </p:nvPr>
        </p:nvSpPr>
        <p:spPr>
          <a:xfrm>
            <a:off x="11307615" y="6613083"/>
            <a:ext cx="519941" cy="174624"/>
          </a:xfrm>
        </p:spPr>
        <p:txBody>
          <a:bodyPr/>
          <a:lstStyle/>
          <a:p>
            <a:pPr>
              <a:defRPr/>
            </a:pPr>
            <a:fld id="{A8B3388F-5308-411E-9AE8-5D77DB4DA865}" type="slidenum">
              <a:rPr lang="en-GB" smtClean="0">
                <a:solidFill>
                  <a:schemeClr val="bg1"/>
                </a:solidFill>
              </a:rPr>
              <a:pPr>
                <a:defRPr/>
              </a:pPr>
              <a:t>26</a:t>
            </a:fld>
            <a:endParaRPr lang="en-GB" dirty="0">
              <a:solidFill>
                <a:schemeClr val="bg1"/>
              </a:solidFill>
            </a:endParaRPr>
          </a:p>
        </p:txBody>
      </p:sp>
      <p:sp>
        <p:nvSpPr>
          <p:cNvPr id="8" name="Titel 1">
            <a:extLst>
              <a:ext uri="{FF2B5EF4-FFF2-40B4-BE49-F238E27FC236}">
                <a16:creationId xmlns:a16="http://schemas.microsoft.com/office/drawing/2014/main" id="{9D4EA115-C4AA-D68E-72CE-9B8FA0694FE5}"/>
              </a:ext>
            </a:extLst>
          </p:cNvPr>
          <p:cNvSpPr>
            <a:spLocks noGrp="1"/>
          </p:cNvSpPr>
          <p:nvPr>
            <p:ph type="title"/>
          </p:nvPr>
        </p:nvSpPr>
        <p:spPr>
          <a:xfrm>
            <a:off x="954814" y="132512"/>
            <a:ext cx="7921331" cy="504000"/>
          </a:xfrm>
        </p:spPr>
        <p:txBody>
          <a:bodyPr>
            <a:normAutofit fontScale="90000"/>
          </a:bodyPr>
          <a:lstStyle/>
          <a:p>
            <a:r>
              <a:rPr lang="de-CH" dirty="0"/>
              <a:t>Übungsflug Navigation</a:t>
            </a:r>
          </a:p>
        </p:txBody>
      </p:sp>
    </p:spTree>
    <p:extLst>
      <p:ext uri="{BB962C8B-B14F-4D97-AF65-F5344CB8AC3E}">
        <p14:creationId xmlns:p14="http://schemas.microsoft.com/office/powerpoint/2010/main" val="36648779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pPr marL="0" indent="0">
              <a:buNone/>
            </a:pPr>
            <a:r>
              <a:rPr lang="de-CH" dirty="0">
                <a:solidFill>
                  <a:schemeClr val="tx2">
                    <a:lumMod val="90000"/>
                    <a:lumOff val="10000"/>
                  </a:schemeClr>
                </a:solidFill>
              </a:rPr>
              <a:t>Aufgabe</a:t>
            </a:r>
          </a:p>
          <a:p>
            <a:pPr marL="0" indent="0">
              <a:buNone/>
            </a:pPr>
            <a:r>
              <a:rPr lang="de-CH" dirty="0">
                <a:solidFill>
                  <a:schemeClr val="tx2">
                    <a:lumMod val="90000"/>
                    <a:lumOff val="10000"/>
                  </a:schemeClr>
                </a:solidFill>
              </a:rPr>
              <a:t>1. Wie ist das MH von Jungfrau nach </a:t>
            </a:r>
            <a:r>
              <a:rPr lang="de-CH" dirty="0" err="1">
                <a:solidFill>
                  <a:schemeClr val="tx2">
                    <a:lumMod val="90000"/>
                    <a:lumOff val="10000"/>
                  </a:schemeClr>
                </a:solidFill>
              </a:rPr>
              <a:t>Bellechasse</a:t>
            </a:r>
            <a:r>
              <a:rPr lang="de-CH" dirty="0">
                <a:solidFill>
                  <a:schemeClr val="tx2">
                    <a:lumMod val="90000"/>
                    <a:lumOff val="10000"/>
                  </a:schemeClr>
                </a:solidFill>
              </a:rPr>
              <a:t>?</a:t>
            </a:r>
          </a:p>
          <a:p>
            <a:pPr marL="0" indent="0">
              <a:buNone/>
            </a:pPr>
            <a:r>
              <a:rPr lang="de-CH" dirty="0">
                <a:solidFill>
                  <a:schemeClr val="tx2">
                    <a:lumMod val="90000"/>
                    <a:lumOff val="10000"/>
                  </a:schemeClr>
                </a:solidFill>
              </a:rPr>
              <a:t>2. Falls die Variation 25° W wäre: wie wäre das MH?</a:t>
            </a:r>
          </a:p>
          <a:p>
            <a:pPr marL="0" indent="0">
              <a:buNone/>
            </a:pPr>
            <a:endParaRPr lang="de-CH" dirty="0">
              <a:solidFill>
                <a:schemeClr val="tx2">
                  <a:lumMod val="90000"/>
                  <a:lumOff val="10000"/>
                </a:schemeClr>
              </a:solidFill>
            </a:endParaRPr>
          </a:p>
          <a:p>
            <a:pPr marL="0" indent="0">
              <a:buNone/>
            </a:pPr>
            <a:r>
              <a:rPr lang="de-CH" dirty="0">
                <a:solidFill>
                  <a:schemeClr val="tx2">
                    <a:lumMod val="90000"/>
                    <a:lumOff val="10000"/>
                  </a:schemeClr>
                </a:solidFill>
              </a:rPr>
              <a:t>Lösung:</a:t>
            </a:r>
          </a:p>
          <a:p>
            <a:pPr marL="342900" indent="-342900">
              <a:buAutoNum type="arabicPeriod"/>
            </a:pPr>
            <a:r>
              <a:rPr lang="de-CH" dirty="0">
                <a:solidFill>
                  <a:schemeClr val="tx2">
                    <a:lumMod val="90000"/>
                    <a:lumOff val="10000"/>
                  </a:schemeClr>
                </a:solidFill>
              </a:rPr>
              <a:t>TH - 3° Var E = MH 317°</a:t>
            </a:r>
          </a:p>
          <a:p>
            <a:pPr marL="342900" indent="-342900">
              <a:buAutoNum type="arabicPeriod"/>
            </a:pPr>
            <a:r>
              <a:rPr lang="de-CH" dirty="0">
                <a:solidFill>
                  <a:schemeClr val="tx2">
                    <a:lumMod val="90000"/>
                    <a:lumOff val="10000"/>
                  </a:schemeClr>
                </a:solidFill>
              </a:rPr>
              <a:t>TH + 25° Var W = </a:t>
            </a:r>
            <a:r>
              <a:rPr lang="de-CH" dirty="0" err="1">
                <a:solidFill>
                  <a:schemeClr val="tx2">
                    <a:lumMod val="90000"/>
                    <a:lumOff val="10000"/>
                  </a:schemeClr>
                </a:solidFill>
              </a:rPr>
              <a:t>MH</a:t>
            </a:r>
            <a:r>
              <a:rPr lang="de-CH" dirty="0">
                <a:solidFill>
                  <a:schemeClr val="tx2">
                    <a:lumMod val="90000"/>
                    <a:lumOff val="10000"/>
                  </a:schemeClr>
                </a:solidFill>
              </a:rPr>
              <a:t> 345°</a:t>
            </a:r>
          </a:p>
          <a:p>
            <a:pPr marL="342900" indent="-342900">
              <a:buAutoNum type="arabicPeriod"/>
            </a:pPr>
            <a:endParaRPr lang="de-CH" dirty="0">
              <a:solidFill>
                <a:schemeClr val="tx2">
                  <a:lumMod val="90000"/>
                  <a:lumOff val="10000"/>
                </a:schemeClr>
              </a:solidFill>
            </a:endParaRPr>
          </a:p>
          <a:p>
            <a:pPr marL="0" indent="0">
              <a:buNone/>
            </a:pPr>
            <a:r>
              <a:rPr lang="de-CH" dirty="0">
                <a:solidFill>
                  <a:schemeClr val="tx2">
                    <a:lumMod val="90000"/>
                    <a:lumOff val="10000"/>
                  </a:schemeClr>
                </a:solidFill>
              </a:rPr>
              <a:t>Nur so nebenbei: was ist der Unterschied Variation, Deklination, Deviation, Inklination….?</a:t>
            </a:r>
          </a:p>
        </p:txBody>
      </p:sp>
      <p:sp>
        <p:nvSpPr>
          <p:cNvPr id="4" name="Fußzeilenplatzhalter 3"/>
          <p:cNvSpPr>
            <a:spLocks noGrp="1"/>
          </p:cNvSpPr>
          <p:nvPr>
            <p:ph type="ftr" sz="quarter" idx="3"/>
          </p:nvPr>
        </p:nvSpPr>
        <p:spPr/>
        <p:txBody>
          <a:bodyPr/>
          <a:lstStyle/>
          <a:p>
            <a:pPr>
              <a:defRPr/>
            </a:pPr>
            <a:r>
              <a:rPr lang="en-GB"/>
              <a:t>Segelfluggruppe Bern</a:t>
            </a:r>
            <a:endParaRPr lang="en-GB" dirty="0"/>
          </a:p>
        </p:txBody>
      </p:sp>
      <p:sp>
        <p:nvSpPr>
          <p:cNvPr id="5" name="Foliennummernplatzhalter 4"/>
          <p:cNvSpPr>
            <a:spLocks noGrp="1"/>
          </p:cNvSpPr>
          <p:nvPr>
            <p:ph type="sldNum" sz="quarter" idx="4"/>
          </p:nvPr>
        </p:nvSpPr>
        <p:spPr>
          <a:xfrm>
            <a:off x="11307615" y="6613082"/>
            <a:ext cx="519941" cy="244917"/>
          </a:xfrm>
        </p:spPr>
        <p:txBody>
          <a:bodyPr/>
          <a:lstStyle/>
          <a:p>
            <a:pPr>
              <a:defRPr/>
            </a:pPr>
            <a:fld id="{A8B3388F-5308-411E-9AE8-5D77DB4DA865}" type="slidenum">
              <a:rPr lang="en-GB" smtClean="0">
                <a:solidFill>
                  <a:schemeClr val="bg1"/>
                </a:solidFill>
              </a:rPr>
              <a:pPr>
                <a:defRPr/>
              </a:pPr>
              <a:t>27</a:t>
            </a:fld>
            <a:endParaRPr lang="en-GB" dirty="0">
              <a:solidFill>
                <a:schemeClr val="bg1"/>
              </a:solidFill>
            </a:endParaRPr>
          </a:p>
        </p:txBody>
      </p:sp>
      <p:sp>
        <p:nvSpPr>
          <p:cNvPr id="8" name="Titel 1">
            <a:extLst>
              <a:ext uri="{FF2B5EF4-FFF2-40B4-BE49-F238E27FC236}">
                <a16:creationId xmlns:a16="http://schemas.microsoft.com/office/drawing/2014/main" id="{46FB35B0-BDC4-3771-94DC-0A9DAA6DA8F8}"/>
              </a:ext>
            </a:extLst>
          </p:cNvPr>
          <p:cNvSpPr>
            <a:spLocks noGrp="1"/>
          </p:cNvSpPr>
          <p:nvPr>
            <p:ph type="title"/>
          </p:nvPr>
        </p:nvSpPr>
        <p:spPr>
          <a:xfrm>
            <a:off x="954814" y="132512"/>
            <a:ext cx="7921331" cy="504000"/>
          </a:xfrm>
        </p:spPr>
        <p:txBody>
          <a:bodyPr>
            <a:normAutofit fontScale="90000"/>
          </a:bodyPr>
          <a:lstStyle/>
          <a:p>
            <a:r>
              <a:rPr lang="de-CH" dirty="0"/>
              <a:t>Übungsflug Navigation</a:t>
            </a:r>
          </a:p>
        </p:txBody>
      </p:sp>
    </p:spTree>
    <p:extLst>
      <p:ext uri="{BB962C8B-B14F-4D97-AF65-F5344CB8AC3E}">
        <p14:creationId xmlns:p14="http://schemas.microsoft.com/office/powerpoint/2010/main" val="30857200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599090" y="892788"/>
            <a:ext cx="10573407" cy="5551331"/>
          </a:xfrm>
        </p:spPr>
        <p:txBody>
          <a:bodyPr/>
          <a:lstStyle/>
          <a:p>
            <a:pPr algn="just"/>
            <a:r>
              <a:rPr lang="de-CH" sz="1800" dirty="0">
                <a:effectLst/>
                <a:ea typeface="Times New Roman" panose="02020603050405020304" pitchFamily="18" charset="0"/>
                <a:cs typeface="Times New Roman" panose="02020603050405020304" pitchFamily="18" charset="0"/>
              </a:rPr>
              <a:t>In der Koppelnavigation werden die Ergebnisse des Winddreiecks umgesetzt, indem beim Flug von A nach B mit der berechneten GS auf dem errechneten MH geflogen wird. So fliegen wir von Checkpunkt zu Checkpunkt.</a:t>
            </a:r>
          </a:p>
          <a:p>
            <a:pPr algn="just"/>
            <a:r>
              <a:rPr lang="de-CH" sz="1800" dirty="0">
                <a:effectLst/>
                <a:ea typeface="Times New Roman" panose="02020603050405020304" pitchFamily="18" charset="0"/>
                <a:cs typeface="Times New Roman" panose="02020603050405020304" pitchFamily="18" charset="0"/>
              </a:rPr>
              <a:t> </a:t>
            </a:r>
          </a:p>
          <a:p>
            <a:pPr algn="just"/>
            <a:r>
              <a:rPr lang="de-CH" sz="1800" dirty="0">
                <a:effectLst/>
                <a:ea typeface="Times New Roman" panose="02020603050405020304" pitchFamily="18" charset="0"/>
                <a:cs typeface="Times New Roman" panose="02020603050405020304" pitchFamily="18" charset="0"/>
              </a:rPr>
              <a:t>Auf einem Streckensegelflug können wir selten „auf Kurs“ fliegen. Wir müssen vielmehr „meteorologisch navigieren“. Vor allem in den Alpen ergeben sich häufig recht grosse Abweichungen von der geplanten Kurslinie. Klassische Winddreiecks-Rechnungen sind deshalb nur für längere Endanflüge anwendbar. Trotzdem ist es hilfreich, wenn wir eine gewisse Vorstellung vom Windeinfluss haben, wenn wir von einem Aufwind zum nächsten fliegen. Mit gezieltem Aufkreuzen gegen den Wind vermeiden wir unnötige Umwege. Es kann sich an Tagen mit starkem Wind trotzdem lohnen, den WCA eines Streckenteils zu bestimmen, auf dem wir einen starken </a:t>
            </a:r>
            <a:r>
              <a:rPr lang="de-CH" sz="1800" dirty="0" err="1">
                <a:effectLst/>
                <a:ea typeface="Times New Roman" panose="02020603050405020304" pitchFamily="18" charset="0"/>
                <a:cs typeface="Times New Roman" panose="02020603050405020304" pitchFamily="18" charset="0"/>
              </a:rPr>
              <a:t>Querwind</a:t>
            </a:r>
            <a:r>
              <a:rPr lang="de-CH" sz="1800" dirty="0">
                <a:effectLst/>
                <a:ea typeface="Times New Roman" panose="02020603050405020304" pitchFamily="18" charset="0"/>
                <a:cs typeface="Times New Roman" panose="02020603050405020304" pitchFamily="18" charset="0"/>
              </a:rPr>
              <a:t> haben.  </a:t>
            </a:r>
          </a:p>
          <a:p>
            <a:pPr algn="just"/>
            <a:r>
              <a:rPr lang="de-CH" sz="1800" dirty="0">
                <a:effectLst/>
                <a:ea typeface="Times New Roman" panose="02020603050405020304" pitchFamily="18" charset="0"/>
                <a:cs typeface="Times New Roman" panose="02020603050405020304" pitchFamily="18" charset="0"/>
              </a:rPr>
              <a:t> </a:t>
            </a:r>
          </a:p>
          <a:p>
            <a:pPr algn="just"/>
            <a:r>
              <a:rPr lang="de-CH" sz="1800" dirty="0">
                <a:effectLst/>
                <a:ea typeface="Times New Roman" panose="02020603050405020304" pitchFamily="18" charset="0"/>
                <a:cs typeface="Times New Roman" panose="02020603050405020304" pitchFamily="18" charset="0"/>
              </a:rPr>
              <a:t>Im folgenden Beispiel machen wir für einen 300km-Flug von </a:t>
            </a:r>
            <a:r>
              <a:rPr lang="de-CH" sz="1800" dirty="0" err="1">
                <a:effectLst/>
                <a:ea typeface="Times New Roman" panose="02020603050405020304" pitchFamily="18" charset="0"/>
                <a:cs typeface="Times New Roman" panose="02020603050405020304" pitchFamily="18" charset="0"/>
              </a:rPr>
              <a:t>Bellechasse</a:t>
            </a:r>
            <a:r>
              <a:rPr lang="de-CH" sz="1800" dirty="0">
                <a:effectLst/>
                <a:ea typeface="Times New Roman" panose="02020603050405020304" pitchFamily="18" charset="0"/>
                <a:cs typeface="Times New Roman" panose="02020603050405020304" pitchFamily="18" charset="0"/>
              </a:rPr>
              <a:t> um die Wendepunkte Chaumont – St. Blasien - Lungern eine detaillierte Auflistung von Kurs und Geschwindigkeit. Es geht hier mehr um eine Übung. In der Praxis dienen uns im Segelflug die Kursangaben aus erwähnten Gründen häufig wenig.</a:t>
            </a:r>
          </a:p>
          <a:p>
            <a:pPr algn="just"/>
            <a:r>
              <a:rPr lang="de-CH" sz="1800" dirty="0">
                <a:effectLst/>
                <a:ea typeface="Times New Roman" panose="02020603050405020304" pitchFamily="18" charset="0"/>
                <a:cs typeface="Times New Roman" panose="02020603050405020304" pitchFamily="18" charset="0"/>
              </a:rPr>
              <a:t> </a:t>
            </a:r>
          </a:p>
        </p:txBody>
      </p:sp>
      <p:sp>
        <p:nvSpPr>
          <p:cNvPr id="5" name="Foliennummernplatzhalter 4"/>
          <p:cNvSpPr>
            <a:spLocks noGrp="1"/>
          </p:cNvSpPr>
          <p:nvPr>
            <p:ph type="sldNum" sz="quarter" idx="4"/>
          </p:nvPr>
        </p:nvSpPr>
        <p:spPr>
          <a:xfrm>
            <a:off x="11307615" y="6613082"/>
            <a:ext cx="519941" cy="244917"/>
          </a:xfrm>
        </p:spPr>
        <p:txBody>
          <a:bodyPr/>
          <a:lstStyle/>
          <a:p>
            <a:pPr>
              <a:defRPr/>
            </a:pPr>
            <a:fld id="{A8B3388F-5308-411E-9AE8-5D77DB4DA865}" type="slidenum">
              <a:rPr lang="en-GB" smtClean="0">
                <a:solidFill>
                  <a:schemeClr val="bg1"/>
                </a:solidFill>
              </a:rPr>
              <a:pPr>
                <a:defRPr/>
              </a:pPr>
              <a:t>28</a:t>
            </a:fld>
            <a:endParaRPr lang="en-GB" dirty="0">
              <a:solidFill>
                <a:schemeClr val="bg1"/>
              </a:solidFill>
            </a:endParaRPr>
          </a:p>
        </p:txBody>
      </p:sp>
      <p:sp>
        <p:nvSpPr>
          <p:cNvPr id="8" name="Titel 1">
            <a:extLst>
              <a:ext uri="{FF2B5EF4-FFF2-40B4-BE49-F238E27FC236}">
                <a16:creationId xmlns:a16="http://schemas.microsoft.com/office/drawing/2014/main" id="{46FB35B0-BDC4-3771-94DC-0A9DAA6DA8F8}"/>
              </a:ext>
            </a:extLst>
          </p:cNvPr>
          <p:cNvSpPr>
            <a:spLocks noGrp="1"/>
          </p:cNvSpPr>
          <p:nvPr>
            <p:ph type="title"/>
          </p:nvPr>
        </p:nvSpPr>
        <p:spPr>
          <a:xfrm>
            <a:off x="954814" y="132512"/>
            <a:ext cx="7921331" cy="504000"/>
          </a:xfrm>
        </p:spPr>
        <p:txBody>
          <a:bodyPr>
            <a:normAutofit fontScale="90000"/>
          </a:bodyPr>
          <a:lstStyle/>
          <a:p>
            <a:r>
              <a:rPr lang="de-CH" dirty="0"/>
              <a:t>Übungsflug Navigation</a:t>
            </a:r>
          </a:p>
        </p:txBody>
      </p:sp>
    </p:spTree>
    <p:extLst>
      <p:ext uri="{BB962C8B-B14F-4D97-AF65-F5344CB8AC3E}">
        <p14:creationId xmlns:p14="http://schemas.microsoft.com/office/powerpoint/2010/main" val="38053830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4"/>
          </p:nvPr>
        </p:nvSpPr>
        <p:spPr>
          <a:xfrm>
            <a:off x="11307615" y="6613082"/>
            <a:ext cx="519941" cy="244917"/>
          </a:xfrm>
        </p:spPr>
        <p:txBody>
          <a:bodyPr/>
          <a:lstStyle/>
          <a:p>
            <a:pPr>
              <a:defRPr/>
            </a:pPr>
            <a:fld id="{A8B3388F-5308-411E-9AE8-5D77DB4DA865}" type="slidenum">
              <a:rPr lang="en-GB" smtClean="0">
                <a:solidFill>
                  <a:schemeClr val="bg1"/>
                </a:solidFill>
              </a:rPr>
              <a:pPr>
                <a:defRPr/>
              </a:pPr>
              <a:t>29</a:t>
            </a:fld>
            <a:endParaRPr lang="en-GB" dirty="0">
              <a:solidFill>
                <a:schemeClr val="bg1"/>
              </a:solidFill>
            </a:endParaRPr>
          </a:p>
        </p:txBody>
      </p:sp>
      <p:sp>
        <p:nvSpPr>
          <p:cNvPr id="8" name="Titel 1">
            <a:extLst>
              <a:ext uri="{FF2B5EF4-FFF2-40B4-BE49-F238E27FC236}">
                <a16:creationId xmlns:a16="http://schemas.microsoft.com/office/drawing/2014/main" id="{46FB35B0-BDC4-3771-94DC-0A9DAA6DA8F8}"/>
              </a:ext>
            </a:extLst>
          </p:cNvPr>
          <p:cNvSpPr>
            <a:spLocks noGrp="1"/>
          </p:cNvSpPr>
          <p:nvPr>
            <p:ph type="title"/>
          </p:nvPr>
        </p:nvSpPr>
        <p:spPr>
          <a:xfrm>
            <a:off x="954814" y="132512"/>
            <a:ext cx="7921331" cy="504000"/>
          </a:xfrm>
        </p:spPr>
        <p:txBody>
          <a:bodyPr>
            <a:normAutofit fontScale="90000"/>
          </a:bodyPr>
          <a:lstStyle/>
          <a:p>
            <a:r>
              <a:rPr lang="de-CH" dirty="0"/>
              <a:t>Übungsflug Navigation</a:t>
            </a:r>
          </a:p>
        </p:txBody>
      </p:sp>
      <p:pic>
        <p:nvPicPr>
          <p:cNvPr id="6" name="Bild 79" descr="60Anhang3e">
            <a:extLst>
              <a:ext uri="{FF2B5EF4-FFF2-40B4-BE49-F238E27FC236}">
                <a16:creationId xmlns:a16="http://schemas.microsoft.com/office/drawing/2014/main" id="{DE23E56F-EC95-DFB1-CEDA-8B3F5209469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0380" y="1106710"/>
            <a:ext cx="5039995" cy="5039995"/>
          </a:xfrm>
          <a:prstGeom prst="rect">
            <a:avLst/>
          </a:prstGeom>
          <a:noFill/>
          <a:ln>
            <a:noFill/>
          </a:ln>
        </p:spPr>
      </p:pic>
      <p:sp>
        <p:nvSpPr>
          <p:cNvPr id="7" name="Inhaltsplatzhalter 1">
            <a:extLst>
              <a:ext uri="{FF2B5EF4-FFF2-40B4-BE49-F238E27FC236}">
                <a16:creationId xmlns:a16="http://schemas.microsoft.com/office/drawing/2014/main" id="{84C9AFC5-0582-C000-1F64-8A7F39A18E53}"/>
              </a:ext>
            </a:extLst>
          </p:cNvPr>
          <p:cNvSpPr txBox="1">
            <a:spLocks/>
          </p:cNvSpPr>
          <p:nvPr/>
        </p:nvSpPr>
        <p:spPr>
          <a:xfrm>
            <a:off x="6096000" y="1306670"/>
            <a:ext cx="5731556" cy="367523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de-CH" sz="1800" dirty="0">
                <a:ea typeface="Times New Roman" panose="02020603050405020304" pitchFamily="18" charset="0"/>
                <a:cs typeface="Times New Roman" panose="02020603050405020304" pitchFamily="18" charset="0"/>
              </a:rPr>
              <a:t>Im folgenden Beispiel machen wir für einen 300km-Flug von </a:t>
            </a:r>
            <a:r>
              <a:rPr lang="de-CH" sz="1800" dirty="0" err="1">
                <a:ea typeface="Times New Roman" panose="02020603050405020304" pitchFamily="18" charset="0"/>
                <a:cs typeface="Times New Roman" panose="02020603050405020304" pitchFamily="18" charset="0"/>
              </a:rPr>
              <a:t>Bellechasse</a:t>
            </a:r>
            <a:r>
              <a:rPr lang="de-CH" sz="1800" dirty="0">
                <a:ea typeface="Times New Roman" panose="02020603050405020304" pitchFamily="18" charset="0"/>
                <a:cs typeface="Times New Roman" panose="02020603050405020304" pitchFamily="18" charset="0"/>
              </a:rPr>
              <a:t> um die Wendepunkte Chaumont – St. Blasien - Lungern eine detaillierte Auflistung von Kurs und Geschwindigkeit. Es geht hier mehr um eine Übung. In der Praxis dienen uns im Segelflug die Kursangaben aus erwähnten Gründen häufig wenig.</a:t>
            </a:r>
          </a:p>
          <a:p>
            <a:pPr algn="just"/>
            <a:endParaRPr lang="de-CH" sz="1800" dirty="0">
              <a:ea typeface="Times New Roman" panose="02020603050405020304" pitchFamily="18" charset="0"/>
              <a:cs typeface="Times New Roman" panose="02020603050405020304" pitchFamily="18" charset="0"/>
            </a:endParaRPr>
          </a:p>
          <a:p>
            <a:pPr algn="just"/>
            <a:r>
              <a:rPr lang="de-CH" sz="1800" dirty="0">
                <a:ea typeface="Times New Roman" panose="02020603050405020304" pitchFamily="18" charset="0"/>
                <a:cs typeface="Times New Roman" panose="02020603050405020304" pitchFamily="18" charset="0"/>
              </a:rPr>
              <a:t> </a:t>
            </a:r>
            <a:r>
              <a:rPr kumimoji="0" lang="de-CH" altLang="de-DE" sz="1800" b="0" i="0" u="none" strike="noStrike" cap="none" normalizeH="0" baseline="0" dirty="0">
                <a:ln>
                  <a:noFill/>
                </a:ln>
                <a:solidFill>
                  <a:schemeClr val="tx1"/>
                </a:solidFill>
                <a:effectLst/>
                <a:ea typeface="Times New Roman" panose="02020603050405020304" pitchFamily="18" charset="0"/>
                <a:cs typeface="Arial" panose="020B0604020202020204" pitchFamily="34" charset="0"/>
              </a:rPr>
              <a:t>Annahme: Wind auf 1500m/M:	050°/30km/h</a:t>
            </a:r>
          </a:p>
          <a:p>
            <a:pPr algn="just"/>
            <a:endParaRPr lang="de-CH" altLang="de-DE" sz="1800" dirty="0">
              <a:cs typeface="Arial" panose="020B0604020202020204" pitchFamily="34" charset="0"/>
            </a:endParaRPr>
          </a:p>
          <a:p>
            <a:pPr algn="just"/>
            <a:r>
              <a:rPr kumimoji="0" lang="de-CH" altLang="de-DE" sz="1800" b="0" i="0" u="none" strike="noStrike" cap="none" normalizeH="0" baseline="0" dirty="0">
                <a:ln>
                  <a:noFill/>
                </a:ln>
                <a:solidFill>
                  <a:schemeClr val="tx1"/>
                </a:solidFill>
                <a:effectLst/>
                <a:cs typeface="Arial" panose="020B0604020202020204" pitchFamily="34" charset="0"/>
              </a:rPr>
              <a:t>Lösung:</a:t>
            </a:r>
          </a:p>
          <a:p>
            <a:pPr algn="just"/>
            <a:r>
              <a:rPr lang="de-CH" altLang="de-DE" sz="1800" dirty="0">
                <a:cs typeface="Arial" panose="020B0604020202020204" pitchFamily="34" charset="0"/>
              </a:rPr>
              <a:t>Alle Teilstrecken und TC auf der Karte messen und bei D und TC in die Tabelle eintragen.</a:t>
            </a:r>
          </a:p>
          <a:p>
            <a:pPr algn="just"/>
            <a:r>
              <a:rPr lang="de-CH" altLang="de-DE" sz="1800" dirty="0">
                <a:cs typeface="Arial" panose="020B0604020202020204" pitchFamily="34" charset="0"/>
              </a:rPr>
              <a:t>In der Spalte </a:t>
            </a:r>
            <a:r>
              <a:rPr lang="de-CH" altLang="de-DE" sz="1800" dirty="0" err="1">
                <a:cs typeface="Arial" panose="020B0604020202020204" pitchFamily="34" charset="0"/>
              </a:rPr>
              <a:t>D</a:t>
            </a:r>
            <a:r>
              <a:rPr lang="de-CH" altLang="de-DE" sz="1800" baseline="-25000" dirty="0" err="1">
                <a:cs typeface="Arial" panose="020B0604020202020204" pitchFamily="34" charset="0"/>
              </a:rPr>
              <a:t>eff</a:t>
            </a:r>
            <a:r>
              <a:rPr lang="de-CH" altLang="de-DE" sz="1800" dirty="0">
                <a:cs typeface="Arial" panose="020B0604020202020204" pitchFamily="34" charset="0"/>
              </a:rPr>
              <a:t> tragen wir die Distanz ein, welche sich mit den erwarteten Umwegen etwa ergibt.</a:t>
            </a:r>
          </a:p>
          <a:p>
            <a:pPr algn="just"/>
            <a:r>
              <a:rPr lang="de-CH" altLang="de-DE" sz="1800" dirty="0">
                <a:cs typeface="Arial" panose="020B0604020202020204" pitchFamily="34" charset="0"/>
              </a:rPr>
              <a:t>Für jeden Schenkel machen wir ein Winddreieck mit dem angenommenen Wind und einer Gleitgeschwindigkeit von 130 km/h. Das MH können wir in die Tabelle eintragen.</a:t>
            </a:r>
          </a:p>
          <a:p>
            <a:pPr marL="0" indent="0" algn="just">
              <a:buNone/>
            </a:pPr>
            <a:endParaRPr kumimoji="0" lang="de-CH" altLang="de-DE" sz="1100" b="0" i="0" u="none" strike="noStrike" cap="none" normalizeH="0" baseline="0" dirty="0">
              <a:ln>
                <a:noFill/>
              </a:ln>
              <a:solidFill>
                <a:schemeClr val="tx1"/>
              </a:solidFill>
              <a:effectLst/>
            </a:endParaRPr>
          </a:p>
          <a:p>
            <a:pPr algn="just"/>
            <a:endParaRPr lang="de-CH" sz="1800" dirty="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917306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02C7A8-7EE1-445E-B18B-B0B44B029576}"/>
              </a:ext>
            </a:extLst>
          </p:cNvPr>
          <p:cNvSpPr>
            <a:spLocks noGrp="1"/>
          </p:cNvSpPr>
          <p:nvPr>
            <p:ph type="ctrTitle"/>
          </p:nvPr>
        </p:nvSpPr>
        <p:spPr/>
        <p:txBody>
          <a:bodyPr>
            <a:normAutofit fontScale="90000"/>
          </a:bodyPr>
          <a:lstStyle/>
          <a:p>
            <a:pPr marL="541338" indent="-541338">
              <a:lnSpc>
                <a:spcPct val="100000"/>
              </a:lnSpc>
            </a:pPr>
            <a:r>
              <a:rPr lang="de-DE" dirty="0"/>
              <a:t>9.3 Luftfahrtkarten </a:t>
            </a:r>
            <a:br>
              <a:rPr lang="de-DE" dirty="0"/>
            </a:br>
            <a:r>
              <a:rPr lang="en-US" sz="5400" i="1" dirty="0">
                <a:solidFill>
                  <a:srgbClr val="044C96"/>
                </a:solidFill>
              </a:rPr>
              <a:t>Charts </a:t>
            </a:r>
            <a:br>
              <a:rPr lang="de-DE" sz="5400" i="1" dirty="0">
                <a:solidFill>
                  <a:srgbClr val="044C96"/>
                </a:solidFill>
              </a:rPr>
            </a:br>
            <a:endParaRPr lang="de-DE" dirty="0"/>
          </a:p>
        </p:txBody>
      </p:sp>
      <p:sp>
        <p:nvSpPr>
          <p:cNvPr id="4" name="Foliennummernplatzhalter 3">
            <a:extLst>
              <a:ext uri="{FF2B5EF4-FFF2-40B4-BE49-F238E27FC236}">
                <a16:creationId xmlns:a16="http://schemas.microsoft.com/office/drawing/2014/main" id="{4B18B720-1CFD-4B73-A56F-433DC892E596}"/>
              </a:ext>
            </a:extLst>
          </p:cNvPr>
          <p:cNvSpPr>
            <a:spLocks noGrp="1"/>
          </p:cNvSpPr>
          <p:nvPr>
            <p:ph type="sldNum" sz="quarter" idx="12"/>
          </p:nvPr>
        </p:nvSpPr>
        <p:spPr/>
        <p:txBody>
          <a:bodyPr/>
          <a:lstStyle/>
          <a:p>
            <a:fld id="{1BAF13B1-D0BA-4A19-B609-64C08BFDA19E}" type="slidenum">
              <a:rPr lang="de-DE" smtClean="0"/>
              <a:pPr/>
              <a:t>3</a:t>
            </a:fld>
            <a:endParaRPr lang="de-DE" dirty="0"/>
          </a:p>
        </p:txBody>
      </p:sp>
    </p:spTree>
    <p:extLst>
      <p:ext uri="{BB962C8B-B14F-4D97-AF65-F5344CB8AC3E}">
        <p14:creationId xmlns:p14="http://schemas.microsoft.com/office/powerpoint/2010/main" val="16460718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4"/>
          </p:nvPr>
        </p:nvSpPr>
        <p:spPr>
          <a:xfrm>
            <a:off x="11307615" y="6613082"/>
            <a:ext cx="519941" cy="244917"/>
          </a:xfrm>
        </p:spPr>
        <p:txBody>
          <a:bodyPr/>
          <a:lstStyle/>
          <a:p>
            <a:pPr>
              <a:defRPr/>
            </a:pPr>
            <a:fld id="{A8B3388F-5308-411E-9AE8-5D77DB4DA865}" type="slidenum">
              <a:rPr lang="en-GB" smtClean="0">
                <a:solidFill>
                  <a:schemeClr val="bg1"/>
                </a:solidFill>
              </a:rPr>
              <a:pPr>
                <a:defRPr/>
              </a:pPr>
              <a:t>30</a:t>
            </a:fld>
            <a:endParaRPr lang="en-GB" dirty="0">
              <a:solidFill>
                <a:schemeClr val="bg1"/>
              </a:solidFill>
            </a:endParaRPr>
          </a:p>
        </p:txBody>
      </p:sp>
      <p:sp>
        <p:nvSpPr>
          <p:cNvPr id="8" name="Titel 1">
            <a:extLst>
              <a:ext uri="{FF2B5EF4-FFF2-40B4-BE49-F238E27FC236}">
                <a16:creationId xmlns:a16="http://schemas.microsoft.com/office/drawing/2014/main" id="{46FB35B0-BDC4-3771-94DC-0A9DAA6DA8F8}"/>
              </a:ext>
            </a:extLst>
          </p:cNvPr>
          <p:cNvSpPr>
            <a:spLocks noGrp="1"/>
          </p:cNvSpPr>
          <p:nvPr>
            <p:ph type="title"/>
          </p:nvPr>
        </p:nvSpPr>
        <p:spPr>
          <a:xfrm>
            <a:off x="954814" y="132512"/>
            <a:ext cx="7921331" cy="504000"/>
          </a:xfrm>
        </p:spPr>
        <p:txBody>
          <a:bodyPr>
            <a:normAutofit fontScale="90000"/>
          </a:bodyPr>
          <a:lstStyle/>
          <a:p>
            <a:r>
              <a:rPr lang="de-CH" dirty="0"/>
              <a:t>Übungsflug Navigation</a:t>
            </a:r>
          </a:p>
        </p:txBody>
      </p:sp>
      <p:graphicFrame>
        <p:nvGraphicFramePr>
          <p:cNvPr id="11" name="Tabelle 10">
            <a:extLst>
              <a:ext uri="{FF2B5EF4-FFF2-40B4-BE49-F238E27FC236}">
                <a16:creationId xmlns:a16="http://schemas.microsoft.com/office/drawing/2014/main" id="{193E3E33-4AC6-DD68-BA27-C68689901D1F}"/>
              </a:ext>
            </a:extLst>
          </p:cNvPr>
          <p:cNvGraphicFramePr>
            <a:graphicFrameLocks noGrp="1"/>
          </p:cNvGraphicFramePr>
          <p:nvPr>
            <p:extLst>
              <p:ext uri="{D42A27DB-BD31-4B8C-83A1-F6EECF244321}">
                <p14:modId xmlns:p14="http://schemas.microsoft.com/office/powerpoint/2010/main" val="1263220506"/>
              </p:ext>
            </p:extLst>
          </p:nvPr>
        </p:nvGraphicFramePr>
        <p:xfrm>
          <a:off x="308237" y="936543"/>
          <a:ext cx="5787764" cy="4202644"/>
        </p:xfrm>
        <a:graphic>
          <a:graphicData uri="http://schemas.openxmlformats.org/drawingml/2006/table">
            <a:tbl>
              <a:tblPr/>
              <a:tblGrid>
                <a:gridCol w="1362908">
                  <a:extLst>
                    <a:ext uri="{9D8B030D-6E8A-4147-A177-3AD203B41FA5}">
                      <a16:colId xmlns:a16="http://schemas.microsoft.com/office/drawing/2014/main" val="1976081646"/>
                    </a:ext>
                  </a:extLst>
                </a:gridCol>
                <a:gridCol w="462455">
                  <a:extLst>
                    <a:ext uri="{9D8B030D-6E8A-4147-A177-3AD203B41FA5}">
                      <a16:colId xmlns:a16="http://schemas.microsoft.com/office/drawing/2014/main" val="2873194433"/>
                    </a:ext>
                  </a:extLst>
                </a:gridCol>
                <a:gridCol w="651641">
                  <a:extLst>
                    <a:ext uri="{9D8B030D-6E8A-4147-A177-3AD203B41FA5}">
                      <a16:colId xmlns:a16="http://schemas.microsoft.com/office/drawing/2014/main" val="3853388032"/>
                    </a:ext>
                  </a:extLst>
                </a:gridCol>
                <a:gridCol w="546538">
                  <a:extLst>
                    <a:ext uri="{9D8B030D-6E8A-4147-A177-3AD203B41FA5}">
                      <a16:colId xmlns:a16="http://schemas.microsoft.com/office/drawing/2014/main" val="3967488371"/>
                    </a:ext>
                  </a:extLst>
                </a:gridCol>
                <a:gridCol w="672662">
                  <a:extLst>
                    <a:ext uri="{9D8B030D-6E8A-4147-A177-3AD203B41FA5}">
                      <a16:colId xmlns:a16="http://schemas.microsoft.com/office/drawing/2014/main" val="2947616084"/>
                    </a:ext>
                  </a:extLst>
                </a:gridCol>
                <a:gridCol w="515007">
                  <a:extLst>
                    <a:ext uri="{9D8B030D-6E8A-4147-A177-3AD203B41FA5}">
                      <a16:colId xmlns:a16="http://schemas.microsoft.com/office/drawing/2014/main" val="2927466463"/>
                    </a:ext>
                  </a:extLst>
                </a:gridCol>
                <a:gridCol w="914400">
                  <a:extLst>
                    <a:ext uri="{9D8B030D-6E8A-4147-A177-3AD203B41FA5}">
                      <a16:colId xmlns:a16="http://schemas.microsoft.com/office/drawing/2014/main" val="1809417087"/>
                    </a:ext>
                  </a:extLst>
                </a:gridCol>
                <a:gridCol w="662153">
                  <a:extLst>
                    <a:ext uri="{9D8B030D-6E8A-4147-A177-3AD203B41FA5}">
                      <a16:colId xmlns:a16="http://schemas.microsoft.com/office/drawing/2014/main" val="1304265708"/>
                    </a:ext>
                  </a:extLst>
                </a:gridCol>
              </a:tblGrid>
              <a:tr h="233480">
                <a:tc>
                  <a:txBody>
                    <a:bodyPr/>
                    <a:lstStyle/>
                    <a:p>
                      <a:pPr algn="just"/>
                      <a:r>
                        <a:rPr lang="de-CH" sz="1100">
                          <a:effectLst/>
                          <a:latin typeface="Arial" panose="020B0604020202020204" pitchFamily="34" charset="0"/>
                          <a:ea typeface="Times New Roman" panose="02020603050405020304" pitchFamily="18" charset="0"/>
                          <a:cs typeface="Times New Roman" panose="02020603050405020304" pitchFamily="18" charset="0"/>
                        </a:rPr>
                        <a:t> </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1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TC</a:t>
                      </a:r>
                      <a:endParaRPr lang="de-CH"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100">
                          <a:effectLst/>
                          <a:latin typeface="Arial" panose="020B0604020202020204" pitchFamily="34" charset="0"/>
                          <a:ea typeface="Times New Roman" panose="02020603050405020304" pitchFamily="18" charset="0"/>
                          <a:cs typeface="Times New Roman" panose="02020603050405020304" pitchFamily="18" charset="0"/>
                        </a:rPr>
                        <a:t>D</a:t>
                      </a:r>
                      <a:endParaRPr lang="de-CH"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100">
                          <a:effectLst/>
                          <a:latin typeface="Arial" panose="020B0604020202020204" pitchFamily="34" charset="0"/>
                          <a:ea typeface="Times New Roman" panose="02020603050405020304" pitchFamily="18" charset="0"/>
                          <a:cs typeface="Times New Roman" panose="02020603050405020304" pitchFamily="18" charset="0"/>
                        </a:rPr>
                        <a:t>D eff</a:t>
                      </a:r>
                      <a:endParaRPr lang="de-CH"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CH" sz="110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MH (CH)</a:t>
                      </a:r>
                      <a:endParaRPr lang="de-CH"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CH" sz="1100">
                          <a:effectLst/>
                          <a:latin typeface="Arial" panose="020B0604020202020204" pitchFamily="34" charset="0"/>
                          <a:ea typeface="Times New Roman" panose="02020603050405020304" pitchFamily="18" charset="0"/>
                          <a:cs typeface="Times New Roman" panose="02020603050405020304" pitchFamily="18" charset="0"/>
                        </a:rPr>
                        <a:t>V </a:t>
                      </a:r>
                      <a:r>
                        <a:rPr lang="de-CH" sz="100">
                          <a:effectLst/>
                          <a:latin typeface="ZWAdobeF"/>
                          <a:ea typeface="Times New Roman" panose="02020603050405020304" pitchFamily="18" charset="0"/>
                          <a:cs typeface="Times New Roman" panose="02020603050405020304" pitchFamily="18" charset="0"/>
                        </a:rPr>
                        <a:t>B</a:t>
                      </a:r>
                      <a:r>
                        <a:rPr lang="de-CH" sz="1100" baseline="-25000">
                          <a:effectLst/>
                          <a:latin typeface="Arial" panose="020B0604020202020204" pitchFamily="34" charset="0"/>
                          <a:ea typeface="Times New Roman" panose="02020603050405020304" pitchFamily="18" charset="0"/>
                          <a:cs typeface="Times New Roman" panose="02020603050405020304" pitchFamily="18" charset="0"/>
                        </a:rPr>
                        <a:t>Reise</a:t>
                      </a:r>
                      <a:r>
                        <a:rPr lang="de-CH" sz="100" baseline="-25000">
                          <a:effectLst/>
                          <a:latin typeface="ZWAdobeF"/>
                          <a:ea typeface="Times New Roman" panose="02020603050405020304" pitchFamily="18" charset="0"/>
                          <a:cs typeface="Times New Roman" panose="02020603050405020304" pitchFamily="18" charset="0"/>
                        </a:rPr>
                        <a:t>B</a:t>
                      </a:r>
                      <a:endParaRPr lang="de-CH"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100">
                          <a:effectLst/>
                          <a:latin typeface="Arial" panose="020B0604020202020204" pitchFamily="34" charset="0"/>
                          <a:ea typeface="Times New Roman" panose="02020603050405020304" pitchFamily="18" charset="0"/>
                          <a:cs typeface="Times New Roman" panose="02020603050405020304" pitchFamily="18" charset="0"/>
                        </a:rPr>
                        <a:t>ETO</a:t>
                      </a:r>
                      <a:endParaRPr lang="de-CH"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GB" sz="1100">
                          <a:effectLst/>
                          <a:latin typeface="Arial" panose="020B0604020202020204" pitchFamily="34" charset="0"/>
                          <a:ea typeface="Times New Roman" panose="02020603050405020304" pitchFamily="18" charset="0"/>
                          <a:cs typeface="Times New Roman" panose="02020603050405020304" pitchFamily="18" charset="0"/>
                        </a:rPr>
                        <a:t>ATO</a:t>
                      </a:r>
                      <a:endParaRPr lang="de-CH"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75895322"/>
                  </a:ext>
                </a:extLst>
              </a:tr>
              <a:tr h="466961">
                <a:tc>
                  <a:txBody>
                    <a:bodyPr/>
                    <a:lstStyle/>
                    <a:p>
                      <a:pPr algn="just"/>
                      <a:r>
                        <a:rPr lang="en-GB" sz="1100" dirty="0" err="1">
                          <a:effectLst/>
                          <a:latin typeface="Arial" panose="020B0604020202020204" pitchFamily="34" charset="0"/>
                          <a:ea typeface="Times New Roman" panose="02020603050405020304" pitchFamily="18" charset="0"/>
                          <a:cs typeface="Times New Roman" panose="02020603050405020304" pitchFamily="18" charset="0"/>
                        </a:rPr>
                        <a:t>Bellechasse</a:t>
                      </a:r>
                      <a:r>
                        <a:rPr lang="en-GB" sz="1100" dirty="0">
                          <a:effectLst/>
                          <a:latin typeface="Arial" panose="020B0604020202020204" pitchFamily="34" charset="0"/>
                          <a:ea typeface="Times New Roman" panose="02020603050405020304" pitchFamily="18" charset="0"/>
                          <a:cs typeface="Times New Roman" panose="02020603050405020304" pitchFamily="18" charset="0"/>
                        </a:rPr>
                        <a:t> </a:t>
                      </a:r>
                      <a:r>
                        <a:rPr lang="en-GB" sz="1100" dirty="0" err="1">
                          <a:effectLst/>
                          <a:latin typeface="Arial" panose="020B0604020202020204" pitchFamily="34" charset="0"/>
                          <a:ea typeface="Times New Roman" panose="02020603050405020304" pitchFamily="18" charset="0"/>
                          <a:cs typeface="Times New Roman" panose="02020603050405020304" pitchFamily="18" charset="0"/>
                        </a:rPr>
                        <a:t>Flpl</a:t>
                      </a:r>
                      <a:r>
                        <a:rPr lang="en-GB" sz="1100" dirty="0">
                          <a:effectLst/>
                          <a:latin typeface="Arial" panose="020B0604020202020204" pitchFamily="34" charset="0"/>
                          <a:ea typeface="Times New Roman" panose="02020603050405020304" pitchFamily="18" charset="0"/>
                          <a:cs typeface="Times New Roman" panose="02020603050405020304" pitchFamily="18" charset="0"/>
                        </a:rPr>
                        <a:t> </a:t>
                      </a:r>
                      <a:r>
                        <a:rPr lang="en-GB" sz="1100" dirty="0" err="1">
                          <a:effectLst/>
                          <a:latin typeface="Arial" panose="020B0604020202020204" pitchFamily="34" charset="0"/>
                          <a:ea typeface="Times New Roman" panose="02020603050405020304" pitchFamily="18" charset="0"/>
                          <a:cs typeface="Times New Roman" panose="02020603050405020304" pitchFamily="18" charset="0"/>
                        </a:rPr>
                        <a:t>Abflug</a:t>
                      </a:r>
                      <a:endParaRPr lang="de-CH"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1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de-CH"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100" dirty="0">
                          <a:effectLst/>
                          <a:latin typeface="Arial" panose="020B0604020202020204" pitchFamily="34" charset="0"/>
                          <a:ea typeface="Times New Roman" panose="02020603050405020304" pitchFamily="18" charset="0"/>
                          <a:cs typeface="Times New Roman" panose="02020603050405020304" pitchFamily="18" charset="0"/>
                        </a:rPr>
                        <a:t> </a:t>
                      </a:r>
                      <a:endParaRPr lang="de-CH"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100">
                          <a:effectLst/>
                          <a:latin typeface="Arial" panose="020B0604020202020204" pitchFamily="34" charset="0"/>
                          <a:ea typeface="Times New Roman" panose="02020603050405020304" pitchFamily="18" charset="0"/>
                          <a:cs typeface="Times New Roman" panose="02020603050405020304" pitchFamily="18" charset="0"/>
                        </a:rPr>
                        <a:t> </a:t>
                      </a:r>
                      <a:endParaRPr lang="de-CH"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10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de-CH"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100">
                          <a:effectLst/>
                          <a:latin typeface="Arial" panose="020B0604020202020204" pitchFamily="34" charset="0"/>
                          <a:ea typeface="Times New Roman" panose="02020603050405020304" pitchFamily="18" charset="0"/>
                          <a:cs typeface="Times New Roman" panose="02020603050405020304" pitchFamily="18" charset="0"/>
                        </a:rPr>
                        <a:t> </a:t>
                      </a:r>
                      <a:endParaRPr lang="de-CH"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100" dirty="0">
                          <a:effectLst/>
                          <a:latin typeface="Arial" panose="020B0604020202020204" pitchFamily="34" charset="0"/>
                          <a:ea typeface="Times New Roman" panose="02020603050405020304" pitchFamily="18" charset="0"/>
                          <a:cs typeface="Times New Roman" panose="02020603050405020304" pitchFamily="18" charset="0"/>
                        </a:rPr>
                        <a:t>(Start           )</a:t>
                      </a:r>
                      <a:endParaRPr lang="de-CH" sz="11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r>
                        <a:rPr lang="de-CH" sz="1100" dirty="0">
                          <a:effectLst/>
                          <a:latin typeface="Arial" panose="020B0604020202020204" pitchFamily="34" charset="0"/>
                          <a:ea typeface="Times New Roman" panose="02020603050405020304" pitchFamily="18" charset="0"/>
                          <a:cs typeface="Times New Roman" panose="02020603050405020304" pitchFamily="18" charset="0"/>
                        </a:rPr>
                        <a:t>Abflug </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de-CH" sz="1100">
                          <a:effectLst/>
                          <a:latin typeface="Arial" panose="020B0604020202020204" pitchFamily="34" charset="0"/>
                          <a:ea typeface="Times New Roman" panose="02020603050405020304" pitchFamily="18" charset="0"/>
                          <a:cs typeface="Times New Roman" panose="02020603050405020304" pitchFamily="18" charset="0"/>
                        </a:rPr>
                        <a:t> </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60946314"/>
                  </a:ext>
                </a:extLst>
              </a:tr>
              <a:tr h="233480">
                <a:tc>
                  <a:txBody>
                    <a:bodyPr/>
                    <a:lstStyle/>
                    <a:p>
                      <a:pPr algn="just"/>
                      <a:r>
                        <a:rPr lang="de-CH" sz="1100">
                          <a:effectLst/>
                          <a:latin typeface="Arial" panose="020B0604020202020204" pitchFamily="34" charset="0"/>
                          <a:ea typeface="Times New Roman" panose="02020603050405020304" pitchFamily="18" charset="0"/>
                          <a:cs typeface="Times New Roman" panose="02020603050405020304" pitchFamily="18" charset="0"/>
                        </a:rPr>
                        <a:t> </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de-CH"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CH" sz="1100">
                          <a:effectLst/>
                          <a:latin typeface="Arial" panose="020B0604020202020204" pitchFamily="34" charset="0"/>
                          <a:ea typeface="Times New Roman" panose="02020603050405020304" pitchFamily="18" charset="0"/>
                          <a:cs typeface="Times New Roman" panose="02020603050405020304" pitchFamily="18" charset="0"/>
                        </a:rPr>
                        <a:t> </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de-CH"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de-CH"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de-CH"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CH" sz="1100">
                          <a:effectLst/>
                          <a:latin typeface="Arial" panose="020B0604020202020204" pitchFamily="34" charset="0"/>
                          <a:ea typeface="Times New Roman" panose="02020603050405020304" pitchFamily="18" charset="0"/>
                          <a:cs typeface="Times New Roman" panose="02020603050405020304" pitchFamily="18" charset="0"/>
                        </a:rPr>
                        <a:t> </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de-CH" sz="1100">
                          <a:effectLst/>
                          <a:latin typeface="Arial" panose="020B0604020202020204" pitchFamily="34" charset="0"/>
                          <a:ea typeface="Times New Roman" panose="02020603050405020304" pitchFamily="18" charset="0"/>
                          <a:cs typeface="Times New Roman" panose="02020603050405020304" pitchFamily="18" charset="0"/>
                        </a:rPr>
                        <a:t> </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7826605"/>
                  </a:ext>
                </a:extLst>
              </a:tr>
              <a:tr h="466961">
                <a:tc>
                  <a:txBody>
                    <a:bodyPr/>
                    <a:lstStyle/>
                    <a:p>
                      <a:pPr algn="just"/>
                      <a:r>
                        <a:rPr lang="de-CH" sz="1100">
                          <a:effectLst/>
                          <a:latin typeface="Arial" panose="020B0604020202020204" pitchFamily="34" charset="0"/>
                          <a:ea typeface="Times New Roman" panose="02020603050405020304" pitchFamily="18" charset="0"/>
                          <a:cs typeface="Times New Roman" panose="02020603050405020304" pitchFamily="18" charset="0"/>
                        </a:rPr>
                        <a:t>Chaumont Bergstation</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de-CH"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CH" sz="1100">
                          <a:effectLst/>
                          <a:latin typeface="Arial" panose="020B0604020202020204" pitchFamily="34" charset="0"/>
                          <a:ea typeface="Times New Roman" panose="02020603050405020304" pitchFamily="18" charset="0"/>
                          <a:cs typeface="Times New Roman" panose="02020603050405020304" pitchFamily="18" charset="0"/>
                        </a:rPr>
                        <a:t> </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de-CH"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de-CH"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de-CH"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de-CH"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nl-NL" sz="1100">
                          <a:effectLst/>
                          <a:latin typeface="Arial" panose="020B0604020202020204" pitchFamily="34" charset="0"/>
                          <a:ea typeface="Times New Roman" panose="02020603050405020304" pitchFamily="18" charset="0"/>
                          <a:cs typeface="Times New Roman" panose="02020603050405020304" pitchFamily="18" charset="0"/>
                        </a:rPr>
                        <a:t> </a:t>
                      </a:r>
                      <a:endParaRPr lang="de-CH"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08879283"/>
                  </a:ext>
                </a:extLst>
              </a:tr>
              <a:tr h="233480">
                <a:tc>
                  <a:txBody>
                    <a:bodyPr/>
                    <a:lstStyle/>
                    <a:p>
                      <a:pPr algn="just"/>
                      <a:r>
                        <a:rPr lang="nl-NL" sz="1100">
                          <a:effectLst/>
                          <a:latin typeface="Arial" panose="020B0604020202020204" pitchFamily="34" charset="0"/>
                          <a:ea typeface="Times New Roman" panose="02020603050405020304" pitchFamily="18" charset="0"/>
                          <a:cs typeface="Times New Roman" panose="02020603050405020304" pitchFamily="18" charset="0"/>
                        </a:rPr>
                        <a:t> </a:t>
                      </a:r>
                      <a:endParaRPr lang="de-CH"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de-CH"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de-CH"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de-CH"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de-CH"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de-CH"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de-CH"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nl-NL" sz="1100">
                          <a:effectLst/>
                          <a:latin typeface="Arial" panose="020B0604020202020204" pitchFamily="34" charset="0"/>
                          <a:ea typeface="Times New Roman" panose="02020603050405020304" pitchFamily="18" charset="0"/>
                          <a:cs typeface="Times New Roman" panose="02020603050405020304" pitchFamily="18" charset="0"/>
                        </a:rPr>
                        <a:t> </a:t>
                      </a:r>
                      <a:endParaRPr lang="de-CH"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26052269"/>
                  </a:ext>
                </a:extLst>
              </a:tr>
              <a:tr h="466961">
                <a:tc>
                  <a:txBody>
                    <a:bodyPr/>
                    <a:lstStyle/>
                    <a:p>
                      <a:pPr algn="just"/>
                      <a:r>
                        <a:rPr lang="nl-NL" sz="1100">
                          <a:effectLst/>
                          <a:latin typeface="Arial" panose="020B0604020202020204" pitchFamily="34" charset="0"/>
                          <a:ea typeface="Times New Roman" panose="02020603050405020304" pitchFamily="18" charset="0"/>
                          <a:cs typeface="Times New Roman" panose="02020603050405020304" pitchFamily="18" charset="0"/>
                        </a:rPr>
                        <a:t>St. Blasien Kloster</a:t>
                      </a:r>
                      <a:endParaRPr lang="de-CH"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de-CH"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de-CH"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de-CH"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de-CH"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de-CH"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de-CH"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de-CH" sz="1100">
                          <a:effectLst/>
                          <a:latin typeface="Arial" panose="020B0604020202020204" pitchFamily="34" charset="0"/>
                          <a:ea typeface="Times New Roman" panose="02020603050405020304" pitchFamily="18" charset="0"/>
                          <a:cs typeface="Times New Roman" panose="02020603050405020304" pitchFamily="18" charset="0"/>
                        </a:rPr>
                        <a:t> </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29768661"/>
                  </a:ext>
                </a:extLst>
              </a:tr>
              <a:tr h="233480">
                <a:tc>
                  <a:txBody>
                    <a:bodyPr/>
                    <a:lstStyle/>
                    <a:p>
                      <a:pPr algn="just"/>
                      <a:r>
                        <a:rPr lang="de-CH" sz="1100">
                          <a:effectLst/>
                          <a:latin typeface="Arial" panose="020B0604020202020204" pitchFamily="34" charset="0"/>
                          <a:ea typeface="Times New Roman" panose="02020603050405020304" pitchFamily="18" charset="0"/>
                          <a:cs typeface="Times New Roman" panose="02020603050405020304" pitchFamily="18" charset="0"/>
                        </a:rPr>
                        <a:t> </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de-CH"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de-CH"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de-CH"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de-CH"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de-CH"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de-CH"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de-CH" sz="1100">
                          <a:effectLst/>
                          <a:latin typeface="Arial" panose="020B0604020202020204" pitchFamily="34" charset="0"/>
                          <a:ea typeface="Times New Roman" panose="02020603050405020304" pitchFamily="18" charset="0"/>
                          <a:cs typeface="Times New Roman" panose="02020603050405020304" pitchFamily="18" charset="0"/>
                        </a:rPr>
                        <a:t> </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47808794"/>
                  </a:ext>
                </a:extLst>
              </a:tr>
              <a:tr h="233480">
                <a:tc>
                  <a:txBody>
                    <a:bodyPr/>
                    <a:lstStyle/>
                    <a:p>
                      <a:pPr algn="just"/>
                      <a:r>
                        <a:rPr lang="de-CH" sz="1100">
                          <a:effectLst/>
                          <a:latin typeface="Arial" panose="020B0604020202020204" pitchFamily="34" charset="0"/>
                          <a:ea typeface="Times New Roman" panose="02020603050405020304" pitchFamily="18" charset="0"/>
                          <a:cs typeface="Times New Roman" panose="02020603050405020304" pitchFamily="18" charset="0"/>
                        </a:rPr>
                        <a:t>Lungern Kirche</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de-CH"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de-CH"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de-CH"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de-CH"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de-CH"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de-CH"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de-CH" sz="1100">
                          <a:effectLst/>
                          <a:latin typeface="Arial" panose="020B0604020202020204" pitchFamily="34" charset="0"/>
                          <a:ea typeface="Times New Roman" panose="02020603050405020304" pitchFamily="18" charset="0"/>
                          <a:cs typeface="Times New Roman" panose="02020603050405020304" pitchFamily="18" charset="0"/>
                        </a:rPr>
                        <a:t> </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07833228"/>
                  </a:ext>
                </a:extLst>
              </a:tr>
              <a:tr h="233480">
                <a:tc>
                  <a:txBody>
                    <a:bodyPr/>
                    <a:lstStyle/>
                    <a:p>
                      <a:pPr algn="just"/>
                      <a:r>
                        <a:rPr lang="de-CH" sz="1100">
                          <a:effectLst/>
                          <a:latin typeface="Arial" panose="020B0604020202020204" pitchFamily="34" charset="0"/>
                          <a:ea typeface="Times New Roman" panose="02020603050405020304" pitchFamily="18" charset="0"/>
                          <a:cs typeface="Times New Roman" panose="02020603050405020304" pitchFamily="18" charset="0"/>
                        </a:rPr>
                        <a:t> </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de-CH"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de-CH"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de-CH"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de-CH"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de-CH"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de-CH"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de-CH" sz="1100">
                          <a:effectLst/>
                          <a:latin typeface="Arial" panose="020B0604020202020204" pitchFamily="34" charset="0"/>
                          <a:ea typeface="Times New Roman" panose="02020603050405020304" pitchFamily="18" charset="0"/>
                          <a:cs typeface="Times New Roman" panose="02020603050405020304" pitchFamily="18" charset="0"/>
                        </a:rPr>
                        <a:t> </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39037926"/>
                  </a:ext>
                </a:extLst>
              </a:tr>
              <a:tr h="233480">
                <a:tc>
                  <a:txBody>
                    <a:bodyPr/>
                    <a:lstStyle/>
                    <a:p>
                      <a:pPr algn="just"/>
                      <a:r>
                        <a:rPr lang="de-CH" sz="1100">
                          <a:effectLst/>
                          <a:latin typeface="Arial" panose="020B0604020202020204" pitchFamily="34" charset="0"/>
                          <a:ea typeface="Times New Roman" panose="02020603050405020304" pitchFamily="18" charset="0"/>
                          <a:cs typeface="Times New Roman" panose="02020603050405020304" pitchFamily="18" charset="0"/>
                        </a:rPr>
                        <a:t>Bellechasse Flpl</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CH" sz="110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de-CH"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de-CH"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de-CH"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de-CH"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de-CH"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de-CH"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de-CH" sz="1100">
                          <a:effectLst/>
                          <a:latin typeface="Arial" panose="020B0604020202020204" pitchFamily="34" charset="0"/>
                          <a:ea typeface="Times New Roman" panose="02020603050405020304" pitchFamily="18" charset="0"/>
                          <a:cs typeface="Times New Roman" panose="02020603050405020304" pitchFamily="18" charset="0"/>
                        </a:rPr>
                        <a:t> </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0575261"/>
                  </a:ext>
                </a:extLst>
              </a:tr>
              <a:tr h="233480">
                <a:tc>
                  <a:txBody>
                    <a:bodyPr/>
                    <a:lstStyle/>
                    <a:p>
                      <a:pPr algn="just"/>
                      <a:r>
                        <a:rPr lang="de-CH" sz="1100">
                          <a:effectLst/>
                          <a:latin typeface="Arial" panose="020B0604020202020204" pitchFamily="34" charset="0"/>
                          <a:ea typeface="Times New Roman" panose="02020603050405020304" pitchFamily="18" charset="0"/>
                          <a:cs typeface="Times New Roman" panose="02020603050405020304" pitchFamily="18" charset="0"/>
                        </a:rPr>
                        <a:t> </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CH" sz="110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de-CH"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de-CH"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de-CH"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de-CH"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de-CH"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de-CH"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de-CH" sz="1100">
                          <a:effectLst/>
                          <a:latin typeface="Arial" panose="020B0604020202020204" pitchFamily="34" charset="0"/>
                          <a:ea typeface="Times New Roman" panose="02020603050405020304" pitchFamily="18" charset="0"/>
                          <a:cs typeface="Times New Roman" panose="02020603050405020304" pitchFamily="18" charset="0"/>
                        </a:rPr>
                        <a:t> </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23594930"/>
                  </a:ext>
                </a:extLst>
              </a:tr>
              <a:tr h="466961">
                <a:tc>
                  <a:txBody>
                    <a:bodyPr/>
                    <a:lstStyle/>
                    <a:p>
                      <a:pPr algn="just"/>
                      <a:r>
                        <a:rPr lang="de-CH" sz="1100">
                          <a:effectLst/>
                          <a:latin typeface="Arial" panose="020B0604020202020204" pitchFamily="34" charset="0"/>
                          <a:ea typeface="Times New Roman" panose="02020603050405020304" pitchFamily="18" charset="0"/>
                          <a:cs typeface="Times New Roman" panose="02020603050405020304" pitchFamily="18" charset="0"/>
                        </a:rPr>
                        <a:t>(Lungern-Chaumont)</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CH" sz="110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de-CH"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de-CH"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de-CH"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de-CH"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de-CH"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de-CH"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de-CH" sz="1100">
                          <a:effectLst/>
                          <a:latin typeface="Arial" panose="020B0604020202020204" pitchFamily="34" charset="0"/>
                          <a:ea typeface="Times New Roman" panose="02020603050405020304" pitchFamily="18" charset="0"/>
                          <a:cs typeface="Times New Roman" panose="02020603050405020304" pitchFamily="18" charset="0"/>
                        </a:rPr>
                        <a:t> </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60273259"/>
                  </a:ext>
                </a:extLst>
              </a:tr>
              <a:tr h="233480">
                <a:tc>
                  <a:txBody>
                    <a:bodyPr/>
                    <a:lstStyle/>
                    <a:p>
                      <a:pPr algn="just"/>
                      <a:r>
                        <a:rPr lang="de-CH" sz="1100">
                          <a:effectLst/>
                          <a:latin typeface="Arial" panose="020B0604020202020204" pitchFamily="34" charset="0"/>
                          <a:ea typeface="Times New Roman" panose="02020603050405020304" pitchFamily="18" charset="0"/>
                          <a:cs typeface="Times New Roman" panose="02020603050405020304" pitchFamily="18" charset="0"/>
                        </a:rPr>
                        <a:t> </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CH" sz="110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de-CH"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de-CH"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de-CH"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de-CH"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de-CH"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de-CH"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de-CH" sz="1100">
                          <a:effectLst/>
                          <a:latin typeface="Arial" panose="020B0604020202020204" pitchFamily="34" charset="0"/>
                          <a:ea typeface="Times New Roman" panose="02020603050405020304" pitchFamily="18" charset="0"/>
                          <a:cs typeface="Times New Roman" panose="02020603050405020304" pitchFamily="18" charset="0"/>
                        </a:rPr>
                        <a:t> </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76489894"/>
                  </a:ext>
                </a:extLst>
              </a:tr>
              <a:tr h="233480">
                <a:tc>
                  <a:txBody>
                    <a:bodyPr/>
                    <a:lstStyle/>
                    <a:p>
                      <a:pPr algn="just"/>
                      <a:r>
                        <a:rPr lang="de-CH" sz="1100">
                          <a:effectLst/>
                          <a:latin typeface="Arial" panose="020B0604020202020204" pitchFamily="34" charset="0"/>
                          <a:ea typeface="Times New Roman" panose="02020603050405020304" pitchFamily="18" charset="0"/>
                          <a:cs typeface="Times New Roman" panose="02020603050405020304" pitchFamily="18" charset="0"/>
                        </a:rPr>
                        <a:t>Total</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CH" sz="110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de-CH"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de-CH"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de-CH"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de-CH"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de-CH"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de-CH"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de-CH" sz="1100" dirty="0">
                          <a:effectLst/>
                          <a:latin typeface="Arial" panose="020B0604020202020204" pitchFamily="34" charset="0"/>
                          <a:ea typeface="Times New Roman" panose="02020603050405020304" pitchFamily="18" charset="0"/>
                          <a:cs typeface="Times New Roman" panose="02020603050405020304" pitchFamily="18" charset="0"/>
                        </a:rPr>
                        <a:t> </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06560073"/>
                  </a:ext>
                </a:extLst>
              </a:tr>
            </a:tbl>
          </a:graphicData>
        </a:graphic>
      </p:graphicFrame>
      <p:sp>
        <p:nvSpPr>
          <p:cNvPr id="14" name="Textfeld 13">
            <a:extLst>
              <a:ext uri="{FF2B5EF4-FFF2-40B4-BE49-F238E27FC236}">
                <a16:creationId xmlns:a16="http://schemas.microsoft.com/office/drawing/2014/main" id="{4713FE50-8D45-6B61-FB5B-3E8993D0FCD8}"/>
              </a:ext>
            </a:extLst>
          </p:cNvPr>
          <p:cNvSpPr txBox="1"/>
          <p:nvPr/>
        </p:nvSpPr>
        <p:spPr>
          <a:xfrm>
            <a:off x="6180083" y="816178"/>
            <a:ext cx="5787764" cy="5909310"/>
          </a:xfrm>
          <a:prstGeom prst="rect">
            <a:avLst/>
          </a:prstGeom>
          <a:noFill/>
        </p:spPr>
        <p:txBody>
          <a:bodyPr wrap="square">
            <a:spAutoFit/>
          </a:bodyPr>
          <a:lstStyle/>
          <a:p>
            <a:pPr algn="just"/>
            <a:r>
              <a:rPr lang="en-GB" sz="1400" b="1" dirty="0" err="1">
                <a:effectLst/>
                <a:ea typeface="Times New Roman" panose="02020603050405020304" pitchFamily="18" charset="0"/>
                <a:cs typeface="Times New Roman" panose="02020603050405020304" pitchFamily="18" charset="0"/>
              </a:rPr>
              <a:t>Legende</a:t>
            </a:r>
            <a:r>
              <a:rPr lang="en-GB" sz="1400" b="1" dirty="0">
                <a:effectLst/>
                <a:ea typeface="Times New Roman" panose="02020603050405020304" pitchFamily="18" charset="0"/>
                <a:cs typeface="Times New Roman" panose="02020603050405020304" pitchFamily="18" charset="0"/>
              </a:rPr>
              <a:t>:</a:t>
            </a:r>
            <a:endParaRPr lang="de-CH" sz="1400" dirty="0">
              <a:effectLst/>
              <a:ea typeface="Times New Roman" panose="02020603050405020304" pitchFamily="18" charset="0"/>
              <a:cs typeface="Times New Roman" panose="02020603050405020304" pitchFamily="18" charset="0"/>
            </a:endParaRPr>
          </a:p>
          <a:p>
            <a:pPr algn="just"/>
            <a:r>
              <a:rPr lang="en-GB" sz="1400" b="1" dirty="0">
                <a:effectLst/>
                <a:ea typeface="Times New Roman" panose="02020603050405020304" pitchFamily="18" charset="0"/>
                <a:cs typeface="Times New Roman" panose="02020603050405020304" pitchFamily="18" charset="0"/>
              </a:rPr>
              <a:t>TC (True Course):	</a:t>
            </a:r>
            <a:endParaRPr lang="de-CH" sz="1400" dirty="0">
              <a:effectLst/>
              <a:ea typeface="Times New Roman" panose="02020603050405020304" pitchFamily="18" charset="0"/>
              <a:cs typeface="Times New Roman" panose="02020603050405020304" pitchFamily="18" charset="0"/>
            </a:endParaRPr>
          </a:p>
          <a:p>
            <a:pPr algn="just"/>
            <a:r>
              <a:rPr lang="de-CH" sz="1400" dirty="0">
                <a:effectLst/>
                <a:ea typeface="Times New Roman" panose="02020603050405020304" pitchFamily="18" charset="0"/>
                <a:cs typeface="Times New Roman" panose="02020603050405020304" pitchFamily="18" charset="0"/>
              </a:rPr>
              <a:t>Wir zeichnen den Flug auf der Segelflugkarte ein und zwar als gerade Linie zwischen den Wendepunkten. Schliesslich zeichnen wir noch die Linie </a:t>
            </a:r>
            <a:r>
              <a:rPr lang="de-CH" sz="1400" dirty="0" err="1">
                <a:effectLst/>
                <a:ea typeface="Times New Roman" panose="02020603050405020304" pitchFamily="18" charset="0"/>
                <a:cs typeface="Times New Roman" panose="02020603050405020304" pitchFamily="18" charset="0"/>
              </a:rPr>
              <a:t>Bellechasse</a:t>
            </a:r>
            <a:r>
              <a:rPr lang="de-CH" sz="1400" dirty="0">
                <a:effectLst/>
                <a:ea typeface="Times New Roman" panose="02020603050405020304" pitchFamily="18" charset="0"/>
                <a:cs typeface="Times New Roman" panose="02020603050405020304" pitchFamily="18" charset="0"/>
              </a:rPr>
              <a:t> – Chaumont und Lungern – </a:t>
            </a:r>
            <a:r>
              <a:rPr lang="de-CH" sz="1400" dirty="0" err="1">
                <a:effectLst/>
                <a:ea typeface="Times New Roman" panose="02020603050405020304" pitchFamily="18" charset="0"/>
                <a:cs typeface="Times New Roman" panose="02020603050405020304" pitchFamily="18" charset="0"/>
              </a:rPr>
              <a:t>Bellechasse</a:t>
            </a:r>
            <a:r>
              <a:rPr lang="de-CH" sz="1400" dirty="0">
                <a:effectLst/>
                <a:ea typeface="Times New Roman" panose="02020603050405020304" pitchFamily="18" charset="0"/>
                <a:cs typeface="Times New Roman" panose="02020603050405020304" pitchFamily="18" charset="0"/>
              </a:rPr>
              <a:t> ein. Die Kurse lesen wir aus der Karte und tragen sie in die Tabelle ein.</a:t>
            </a:r>
          </a:p>
          <a:p>
            <a:pPr algn="just"/>
            <a:r>
              <a:rPr lang="de-CH" sz="1400" b="1" dirty="0">
                <a:effectLst/>
                <a:ea typeface="Times New Roman" panose="02020603050405020304" pitchFamily="18" charset="0"/>
                <a:cs typeface="Times New Roman" panose="02020603050405020304" pitchFamily="18" charset="0"/>
              </a:rPr>
              <a:t>D (Distanz in km):	</a:t>
            </a:r>
            <a:endParaRPr lang="de-CH" sz="1400" dirty="0">
              <a:effectLst/>
              <a:ea typeface="Times New Roman" panose="02020603050405020304" pitchFamily="18" charset="0"/>
              <a:cs typeface="Times New Roman" panose="02020603050405020304" pitchFamily="18" charset="0"/>
            </a:endParaRPr>
          </a:p>
          <a:p>
            <a:pPr algn="just"/>
            <a:r>
              <a:rPr lang="de-CH" sz="1400" dirty="0">
                <a:effectLst/>
                <a:ea typeface="Times New Roman" panose="02020603050405020304" pitchFamily="18" charset="0"/>
                <a:cs typeface="Times New Roman" panose="02020603050405020304" pitchFamily="18" charset="0"/>
              </a:rPr>
              <a:t>Die hier eingetragene Distanz ist die gerade Strecke zwischen den Wenden. Sie hat für den Flugablauf keine Bedeutung, sondern ist die Strecke, die als Streckenflug gewertet wird.</a:t>
            </a:r>
          </a:p>
          <a:p>
            <a:pPr algn="just"/>
            <a:r>
              <a:rPr lang="de-CH" sz="1400" b="1" dirty="0">
                <a:effectLst/>
                <a:ea typeface="Times New Roman" panose="02020603050405020304" pitchFamily="18" charset="0"/>
                <a:cs typeface="Times New Roman" panose="02020603050405020304" pitchFamily="18" charset="0"/>
              </a:rPr>
              <a:t>D </a:t>
            </a:r>
            <a:r>
              <a:rPr lang="de-CH" sz="1400" b="1" dirty="0" err="1">
                <a:effectLst/>
                <a:ea typeface="Times New Roman" panose="02020603050405020304" pitchFamily="18" charset="0"/>
                <a:cs typeface="Times New Roman" panose="02020603050405020304" pitchFamily="18" charset="0"/>
              </a:rPr>
              <a:t>eff</a:t>
            </a:r>
            <a:r>
              <a:rPr lang="de-CH" sz="1400" b="1" dirty="0">
                <a:effectLst/>
                <a:ea typeface="Times New Roman" panose="02020603050405020304" pitchFamily="18" charset="0"/>
                <a:cs typeface="Times New Roman" panose="02020603050405020304" pitchFamily="18" charset="0"/>
              </a:rPr>
              <a:t> (effektive Flugdistanz im km):	</a:t>
            </a:r>
            <a:endParaRPr lang="de-CH" sz="1400" dirty="0">
              <a:effectLst/>
              <a:ea typeface="Times New Roman" panose="02020603050405020304" pitchFamily="18" charset="0"/>
              <a:cs typeface="Times New Roman" panose="02020603050405020304" pitchFamily="18" charset="0"/>
            </a:endParaRPr>
          </a:p>
          <a:p>
            <a:pPr algn="just"/>
            <a:r>
              <a:rPr lang="de-CH" sz="1400" dirty="0">
                <a:effectLst/>
                <a:ea typeface="Times New Roman" panose="02020603050405020304" pitchFamily="18" charset="0"/>
                <a:cs typeface="Times New Roman" panose="02020603050405020304" pitchFamily="18" charset="0"/>
              </a:rPr>
              <a:t>Da wir mit dem Segelflugzeug dem Wetter nachfliegen müssen, wird die effektiv geflogene Strecke immer etwas grösser sein als das in der Karte eingezeichnete Dreieck. Wir messen also auf der Karte die Distanz so, wie wir </a:t>
            </a:r>
            <a:r>
              <a:rPr lang="de-CH" sz="1400" dirty="0">
                <a:ea typeface="Times New Roman" panose="02020603050405020304" pitchFamily="18" charset="0"/>
                <a:cs typeface="Times New Roman" panose="02020603050405020304" pitchFamily="18" charset="0"/>
              </a:rPr>
              <a:t>uns aus unserer Erfahrung den Flugweg vorstellen (z.B. der Juraschenkel): Chaumont-Chasseral-Weissenstein-Läufelfingen-Schupfahrt-Hütten-St.Blasien. </a:t>
            </a:r>
            <a:r>
              <a:rPr lang="de-CH" sz="1400" dirty="0">
                <a:effectLst/>
                <a:ea typeface="Times New Roman" panose="02020603050405020304" pitchFamily="18" charset="0"/>
                <a:cs typeface="Times New Roman" panose="02020603050405020304" pitchFamily="18" charset="0"/>
              </a:rPr>
              <a:t> </a:t>
            </a:r>
          </a:p>
          <a:p>
            <a:pPr algn="just"/>
            <a:r>
              <a:rPr lang="de-CH" sz="1400" b="1" dirty="0">
                <a:effectLst/>
                <a:ea typeface="Times New Roman" panose="02020603050405020304" pitchFamily="18" charset="0"/>
                <a:cs typeface="Times New Roman" panose="02020603050405020304" pitchFamily="18" charset="0"/>
              </a:rPr>
              <a:t>MH (Steuerkurs):	</a:t>
            </a:r>
            <a:endParaRPr lang="de-CH" sz="1400" dirty="0">
              <a:effectLst/>
              <a:ea typeface="Times New Roman" panose="02020603050405020304" pitchFamily="18" charset="0"/>
              <a:cs typeface="Times New Roman" panose="02020603050405020304" pitchFamily="18" charset="0"/>
            </a:endParaRPr>
          </a:p>
          <a:p>
            <a:pPr algn="just"/>
            <a:r>
              <a:rPr lang="de-CH" sz="1400" dirty="0">
                <a:effectLst/>
                <a:ea typeface="Times New Roman" panose="02020603050405020304" pitchFamily="18" charset="0"/>
                <a:cs typeface="Times New Roman" panose="02020603050405020304" pitchFamily="18" charset="0"/>
              </a:rPr>
              <a:t>Der Kurs, den wir steuern müssten, wenn wir mit unserer Gleitgeschwindigkeit vorfliegen. In der Praxis werden wir selten genau diesen Kurs fliegen können. Es ist aber gerade bei einer Wetterlage mit Wind hilfreich, in der Vorbereitung diesen Kurs zu berechnen, damit wir im Flug einen Anhaltspunkt bezüglich </a:t>
            </a:r>
            <a:r>
              <a:rPr lang="de-CH" sz="1400" dirty="0" err="1">
                <a:effectLst/>
                <a:ea typeface="Times New Roman" panose="02020603050405020304" pitchFamily="18" charset="0"/>
                <a:cs typeface="Times New Roman" panose="02020603050405020304" pitchFamily="18" charset="0"/>
              </a:rPr>
              <a:t>Aufkreuzwinkel</a:t>
            </a:r>
            <a:r>
              <a:rPr lang="de-CH" sz="1400" dirty="0">
                <a:effectLst/>
                <a:ea typeface="Times New Roman" panose="02020603050405020304" pitchFamily="18" charset="0"/>
                <a:cs typeface="Times New Roman" panose="02020603050405020304" pitchFamily="18" charset="0"/>
              </a:rPr>
              <a:t> haben.</a:t>
            </a:r>
          </a:p>
          <a:p>
            <a:pPr algn="just"/>
            <a:r>
              <a:rPr lang="de-CH" sz="1400" b="1" dirty="0">
                <a:effectLst/>
                <a:ea typeface="Times New Roman" panose="02020603050405020304" pitchFamily="18" charset="0"/>
                <a:cs typeface="Times New Roman" panose="02020603050405020304" pitchFamily="18" charset="0"/>
              </a:rPr>
              <a:t>CH (Compass </a:t>
            </a:r>
            <a:r>
              <a:rPr lang="de-CH" sz="1400" b="1" dirty="0" err="1">
                <a:effectLst/>
                <a:ea typeface="Times New Roman" panose="02020603050405020304" pitchFamily="18" charset="0"/>
                <a:cs typeface="Times New Roman" panose="02020603050405020304" pitchFamily="18" charset="0"/>
              </a:rPr>
              <a:t>Heading</a:t>
            </a:r>
            <a:r>
              <a:rPr lang="de-CH" sz="1400" b="1" dirty="0">
                <a:effectLst/>
                <a:ea typeface="Times New Roman" panose="02020603050405020304" pitchFamily="18" charset="0"/>
                <a:cs typeface="Times New Roman" panose="02020603050405020304" pitchFamily="18" charset="0"/>
              </a:rPr>
              <a:t>, Kompasskurs)</a:t>
            </a:r>
            <a:endParaRPr lang="de-CH" sz="1400" dirty="0">
              <a:effectLst/>
              <a:ea typeface="Times New Roman" panose="02020603050405020304" pitchFamily="18" charset="0"/>
              <a:cs typeface="Times New Roman" panose="02020603050405020304" pitchFamily="18" charset="0"/>
            </a:endParaRPr>
          </a:p>
          <a:p>
            <a:pPr algn="just"/>
            <a:r>
              <a:rPr lang="de-CH" sz="1400" dirty="0">
                <a:effectLst/>
                <a:ea typeface="Times New Roman" panose="02020603050405020304" pitchFamily="18" charset="0"/>
                <a:cs typeface="Times New Roman" panose="02020603050405020304" pitchFamily="18" charset="0"/>
              </a:rPr>
              <a:t>Theoretisch müssten wir auch die Deviation berücksichtigen. Die Magnetkompasse der Segelflugzeuge haben häufig eine grosse Ablenkung!</a:t>
            </a:r>
          </a:p>
          <a:p>
            <a:pPr algn="just"/>
            <a:endParaRPr lang="de-CH" sz="1400" dirty="0">
              <a:effectLs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715518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4"/>
          </p:nvPr>
        </p:nvSpPr>
        <p:spPr>
          <a:xfrm>
            <a:off x="11307615" y="6613082"/>
            <a:ext cx="519941" cy="244917"/>
          </a:xfrm>
        </p:spPr>
        <p:txBody>
          <a:bodyPr/>
          <a:lstStyle/>
          <a:p>
            <a:pPr>
              <a:defRPr/>
            </a:pPr>
            <a:fld id="{A8B3388F-5308-411E-9AE8-5D77DB4DA865}" type="slidenum">
              <a:rPr lang="en-GB" smtClean="0">
                <a:solidFill>
                  <a:schemeClr val="bg1"/>
                </a:solidFill>
              </a:rPr>
              <a:pPr>
                <a:defRPr/>
              </a:pPr>
              <a:t>31</a:t>
            </a:fld>
            <a:endParaRPr lang="en-GB" dirty="0">
              <a:solidFill>
                <a:schemeClr val="bg1"/>
              </a:solidFill>
            </a:endParaRPr>
          </a:p>
        </p:txBody>
      </p:sp>
      <p:sp>
        <p:nvSpPr>
          <p:cNvPr id="8" name="Titel 1">
            <a:extLst>
              <a:ext uri="{FF2B5EF4-FFF2-40B4-BE49-F238E27FC236}">
                <a16:creationId xmlns:a16="http://schemas.microsoft.com/office/drawing/2014/main" id="{46FB35B0-BDC4-3771-94DC-0A9DAA6DA8F8}"/>
              </a:ext>
            </a:extLst>
          </p:cNvPr>
          <p:cNvSpPr>
            <a:spLocks noGrp="1"/>
          </p:cNvSpPr>
          <p:nvPr>
            <p:ph type="title"/>
          </p:nvPr>
        </p:nvSpPr>
        <p:spPr>
          <a:xfrm>
            <a:off x="954814" y="132512"/>
            <a:ext cx="7921331" cy="504000"/>
          </a:xfrm>
        </p:spPr>
        <p:txBody>
          <a:bodyPr>
            <a:normAutofit fontScale="90000"/>
          </a:bodyPr>
          <a:lstStyle/>
          <a:p>
            <a:r>
              <a:rPr lang="de-CH" dirty="0"/>
              <a:t>Übungsflug Navigation</a:t>
            </a:r>
          </a:p>
        </p:txBody>
      </p:sp>
      <p:graphicFrame>
        <p:nvGraphicFramePr>
          <p:cNvPr id="11" name="Tabelle 10">
            <a:extLst>
              <a:ext uri="{FF2B5EF4-FFF2-40B4-BE49-F238E27FC236}">
                <a16:creationId xmlns:a16="http://schemas.microsoft.com/office/drawing/2014/main" id="{193E3E33-4AC6-DD68-BA27-C68689901D1F}"/>
              </a:ext>
            </a:extLst>
          </p:cNvPr>
          <p:cNvGraphicFramePr>
            <a:graphicFrameLocks noGrp="1"/>
          </p:cNvGraphicFramePr>
          <p:nvPr/>
        </p:nvGraphicFramePr>
        <p:xfrm>
          <a:off x="308237" y="936543"/>
          <a:ext cx="5787764" cy="4202644"/>
        </p:xfrm>
        <a:graphic>
          <a:graphicData uri="http://schemas.openxmlformats.org/drawingml/2006/table">
            <a:tbl>
              <a:tblPr/>
              <a:tblGrid>
                <a:gridCol w="1362908">
                  <a:extLst>
                    <a:ext uri="{9D8B030D-6E8A-4147-A177-3AD203B41FA5}">
                      <a16:colId xmlns:a16="http://schemas.microsoft.com/office/drawing/2014/main" val="1976081646"/>
                    </a:ext>
                  </a:extLst>
                </a:gridCol>
                <a:gridCol w="462455">
                  <a:extLst>
                    <a:ext uri="{9D8B030D-6E8A-4147-A177-3AD203B41FA5}">
                      <a16:colId xmlns:a16="http://schemas.microsoft.com/office/drawing/2014/main" val="2873194433"/>
                    </a:ext>
                  </a:extLst>
                </a:gridCol>
                <a:gridCol w="651641">
                  <a:extLst>
                    <a:ext uri="{9D8B030D-6E8A-4147-A177-3AD203B41FA5}">
                      <a16:colId xmlns:a16="http://schemas.microsoft.com/office/drawing/2014/main" val="3853388032"/>
                    </a:ext>
                  </a:extLst>
                </a:gridCol>
                <a:gridCol w="546538">
                  <a:extLst>
                    <a:ext uri="{9D8B030D-6E8A-4147-A177-3AD203B41FA5}">
                      <a16:colId xmlns:a16="http://schemas.microsoft.com/office/drawing/2014/main" val="3967488371"/>
                    </a:ext>
                  </a:extLst>
                </a:gridCol>
                <a:gridCol w="672662">
                  <a:extLst>
                    <a:ext uri="{9D8B030D-6E8A-4147-A177-3AD203B41FA5}">
                      <a16:colId xmlns:a16="http://schemas.microsoft.com/office/drawing/2014/main" val="2947616084"/>
                    </a:ext>
                  </a:extLst>
                </a:gridCol>
                <a:gridCol w="515007">
                  <a:extLst>
                    <a:ext uri="{9D8B030D-6E8A-4147-A177-3AD203B41FA5}">
                      <a16:colId xmlns:a16="http://schemas.microsoft.com/office/drawing/2014/main" val="2927466463"/>
                    </a:ext>
                  </a:extLst>
                </a:gridCol>
                <a:gridCol w="914400">
                  <a:extLst>
                    <a:ext uri="{9D8B030D-6E8A-4147-A177-3AD203B41FA5}">
                      <a16:colId xmlns:a16="http://schemas.microsoft.com/office/drawing/2014/main" val="1809417087"/>
                    </a:ext>
                  </a:extLst>
                </a:gridCol>
                <a:gridCol w="662153">
                  <a:extLst>
                    <a:ext uri="{9D8B030D-6E8A-4147-A177-3AD203B41FA5}">
                      <a16:colId xmlns:a16="http://schemas.microsoft.com/office/drawing/2014/main" val="1304265708"/>
                    </a:ext>
                  </a:extLst>
                </a:gridCol>
              </a:tblGrid>
              <a:tr h="233480">
                <a:tc>
                  <a:txBody>
                    <a:bodyPr/>
                    <a:lstStyle/>
                    <a:p>
                      <a:pPr algn="just"/>
                      <a:r>
                        <a:rPr lang="de-CH" sz="1100">
                          <a:effectLst/>
                          <a:latin typeface="Arial" panose="020B0604020202020204" pitchFamily="34" charset="0"/>
                          <a:ea typeface="Times New Roman" panose="02020603050405020304" pitchFamily="18" charset="0"/>
                          <a:cs typeface="Times New Roman" panose="02020603050405020304" pitchFamily="18" charset="0"/>
                        </a:rPr>
                        <a:t> </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1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TC</a:t>
                      </a:r>
                      <a:endParaRPr lang="de-CH"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100">
                          <a:effectLst/>
                          <a:latin typeface="Arial" panose="020B0604020202020204" pitchFamily="34" charset="0"/>
                          <a:ea typeface="Times New Roman" panose="02020603050405020304" pitchFamily="18" charset="0"/>
                          <a:cs typeface="Times New Roman" panose="02020603050405020304" pitchFamily="18" charset="0"/>
                        </a:rPr>
                        <a:t>D</a:t>
                      </a:r>
                      <a:endParaRPr lang="de-CH"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100">
                          <a:effectLst/>
                          <a:latin typeface="Arial" panose="020B0604020202020204" pitchFamily="34" charset="0"/>
                          <a:ea typeface="Times New Roman" panose="02020603050405020304" pitchFamily="18" charset="0"/>
                          <a:cs typeface="Times New Roman" panose="02020603050405020304" pitchFamily="18" charset="0"/>
                        </a:rPr>
                        <a:t>D eff</a:t>
                      </a:r>
                      <a:endParaRPr lang="de-CH"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CH" sz="110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MH (CH)</a:t>
                      </a:r>
                      <a:endParaRPr lang="de-CH"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CH" sz="1100">
                          <a:effectLst/>
                          <a:latin typeface="Arial" panose="020B0604020202020204" pitchFamily="34" charset="0"/>
                          <a:ea typeface="Times New Roman" panose="02020603050405020304" pitchFamily="18" charset="0"/>
                          <a:cs typeface="Times New Roman" panose="02020603050405020304" pitchFamily="18" charset="0"/>
                        </a:rPr>
                        <a:t>V </a:t>
                      </a:r>
                      <a:r>
                        <a:rPr lang="de-CH" sz="100">
                          <a:effectLst/>
                          <a:latin typeface="ZWAdobeF"/>
                          <a:ea typeface="Times New Roman" panose="02020603050405020304" pitchFamily="18" charset="0"/>
                          <a:cs typeface="Times New Roman" panose="02020603050405020304" pitchFamily="18" charset="0"/>
                        </a:rPr>
                        <a:t>B</a:t>
                      </a:r>
                      <a:r>
                        <a:rPr lang="de-CH" sz="1100" baseline="-25000">
                          <a:effectLst/>
                          <a:latin typeface="Arial" panose="020B0604020202020204" pitchFamily="34" charset="0"/>
                          <a:ea typeface="Times New Roman" panose="02020603050405020304" pitchFamily="18" charset="0"/>
                          <a:cs typeface="Times New Roman" panose="02020603050405020304" pitchFamily="18" charset="0"/>
                        </a:rPr>
                        <a:t>Reise</a:t>
                      </a:r>
                      <a:r>
                        <a:rPr lang="de-CH" sz="100" baseline="-25000">
                          <a:effectLst/>
                          <a:latin typeface="ZWAdobeF"/>
                          <a:ea typeface="Times New Roman" panose="02020603050405020304" pitchFamily="18" charset="0"/>
                          <a:cs typeface="Times New Roman" panose="02020603050405020304" pitchFamily="18" charset="0"/>
                        </a:rPr>
                        <a:t>B</a:t>
                      </a:r>
                      <a:endParaRPr lang="de-CH"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100">
                          <a:effectLst/>
                          <a:latin typeface="Arial" panose="020B0604020202020204" pitchFamily="34" charset="0"/>
                          <a:ea typeface="Times New Roman" panose="02020603050405020304" pitchFamily="18" charset="0"/>
                          <a:cs typeface="Times New Roman" panose="02020603050405020304" pitchFamily="18" charset="0"/>
                        </a:rPr>
                        <a:t>ETO</a:t>
                      </a:r>
                      <a:endParaRPr lang="de-CH"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en-GB" sz="1100">
                          <a:effectLst/>
                          <a:latin typeface="Arial" panose="020B0604020202020204" pitchFamily="34" charset="0"/>
                          <a:ea typeface="Times New Roman" panose="02020603050405020304" pitchFamily="18" charset="0"/>
                          <a:cs typeface="Times New Roman" panose="02020603050405020304" pitchFamily="18" charset="0"/>
                        </a:rPr>
                        <a:t>ATO</a:t>
                      </a:r>
                      <a:endParaRPr lang="de-CH"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75895322"/>
                  </a:ext>
                </a:extLst>
              </a:tr>
              <a:tr h="466961">
                <a:tc>
                  <a:txBody>
                    <a:bodyPr/>
                    <a:lstStyle/>
                    <a:p>
                      <a:pPr algn="just"/>
                      <a:r>
                        <a:rPr lang="en-GB" sz="1100" dirty="0" err="1">
                          <a:effectLst/>
                          <a:latin typeface="Arial" panose="020B0604020202020204" pitchFamily="34" charset="0"/>
                          <a:ea typeface="Times New Roman" panose="02020603050405020304" pitchFamily="18" charset="0"/>
                          <a:cs typeface="Times New Roman" panose="02020603050405020304" pitchFamily="18" charset="0"/>
                        </a:rPr>
                        <a:t>Bellechasse</a:t>
                      </a:r>
                      <a:r>
                        <a:rPr lang="en-GB" sz="1100" dirty="0">
                          <a:effectLst/>
                          <a:latin typeface="Arial" panose="020B0604020202020204" pitchFamily="34" charset="0"/>
                          <a:ea typeface="Times New Roman" panose="02020603050405020304" pitchFamily="18" charset="0"/>
                          <a:cs typeface="Times New Roman" panose="02020603050405020304" pitchFamily="18" charset="0"/>
                        </a:rPr>
                        <a:t> </a:t>
                      </a:r>
                      <a:r>
                        <a:rPr lang="en-GB" sz="1100" dirty="0" err="1">
                          <a:effectLst/>
                          <a:latin typeface="Arial" panose="020B0604020202020204" pitchFamily="34" charset="0"/>
                          <a:ea typeface="Times New Roman" panose="02020603050405020304" pitchFamily="18" charset="0"/>
                          <a:cs typeface="Times New Roman" panose="02020603050405020304" pitchFamily="18" charset="0"/>
                        </a:rPr>
                        <a:t>Flpl</a:t>
                      </a:r>
                      <a:r>
                        <a:rPr lang="en-GB" sz="1100" dirty="0">
                          <a:effectLst/>
                          <a:latin typeface="Arial" panose="020B0604020202020204" pitchFamily="34" charset="0"/>
                          <a:ea typeface="Times New Roman" panose="02020603050405020304" pitchFamily="18" charset="0"/>
                          <a:cs typeface="Times New Roman" panose="02020603050405020304" pitchFamily="18" charset="0"/>
                        </a:rPr>
                        <a:t> </a:t>
                      </a:r>
                      <a:r>
                        <a:rPr lang="en-GB" sz="1100" dirty="0" err="1">
                          <a:effectLst/>
                          <a:latin typeface="Arial" panose="020B0604020202020204" pitchFamily="34" charset="0"/>
                          <a:ea typeface="Times New Roman" panose="02020603050405020304" pitchFamily="18" charset="0"/>
                          <a:cs typeface="Times New Roman" panose="02020603050405020304" pitchFamily="18" charset="0"/>
                        </a:rPr>
                        <a:t>Abflug</a:t>
                      </a:r>
                      <a:endParaRPr lang="de-CH"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1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de-CH"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100" dirty="0">
                          <a:effectLst/>
                          <a:latin typeface="Arial" panose="020B0604020202020204" pitchFamily="34" charset="0"/>
                          <a:ea typeface="Times New Roman" panose="02020603050405020304" pitchFamily="18" charset="0"/>
                          <a:cs typeface="Times New Roman" panose="02020603050405020304" pitchFamily="18" charset="0"/>
                        </a:rPr>
                        <a:t> </a:t>
                      </a:r>
                      <a:endParaRPr lang="de-CH"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100">
                          <a:effectLst/>
                          <a:latin typeface="Arial" panose="020B0604020202020204" pitchFamily="34" charset="0"/>
                          <a:ea typeface="Times New Roman" panose="02020603050405020304" pitchFamily="18" charset="0"/>
                          <a:cs typeface="Times New Roman" panose="02020603050405020304" pitchFamily="18" charset="0"/>
                        </a:rPr>
                        <a:t> </a:t>
                      </a:r>
                      <a:endParaRPr lang="de-CH"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10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de-CH"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100">
                          <a:effectLst/>
                          <a:latin typeface="Arial" panose="020B0604020202020204" pitchFamily="34" charset="0"/>
                          <a:ea typeface="Times New Roman" panose="02020603050405020304" pitchFamily="18" charset="0"/>
                          <a:cs typeface="Times New Roman" panose="02020603050405020304" pitchFamily="18" charset="0"/>
                        </a:rPr>
                        <a:t> </a:t>
                      </a:r>
                      <a:endParaRPr lang="de-CH"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100">
                          <a:effectLst/>
                          <a:latin typeface="Arial" panose="020B0604020202020204" pitchFamily="34" charset="0"/>
                          <a:ea typeface="Times New Roman" panose="02020603050405020304" pitchFamily="18" charset="0"/>
                          <a:cs typeface="Times New Roman" panose="02020603050405020304" pitchFamily="18" charset="0"/>
                        </a:rPr>
                        <a:t>(Start 1145)</a:t>
                      </a:r>
                      <a:endParaRPr lang="de-CH" sz="1100">
                        <a:effectLst/>
                        <a:latin typeface="Arial" panose="020B0604020202020204" pitchFamily="34" charset="0"/>
                        <a:ea typeface="Times New Roman" panose="02020603050405020304" pitchFamily="18" charset="0"/>
                        <a:cs typeface="Times New Roman" panose="02020603050405020304" pitchFamily="18" charset="0"/>
                      </a:endParaRPr>
                    </a:p>
                    <a:p>
                      <a:pPr algn="ctr"/>
                      <a:r>
                        <a:rPr lang="de-CH" sz="1100">
                          <a:effectLst/>
                          <a:latin typeface="Arial" panose="020B0604020202020204" pitchFamily="34" charset="0"/>
                          <a:ea typeface="Times New Roman" panose="02020603050405020304" pitchFamily="18" charset="0"/>
                          <a:cs typeface="Times New Roman" panose="02020603050405020304" pitchFamily="18" charset="0"/>
                        </a:rPr>
                        <a:t>Abflug 1154</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de-CH" sz="1100">
                          <a:effectLst/>
                          <a:latin typeface="Arial" panose="020B0604020202020204" pitchFamily="34" charset="0"/>
                          <a:ea typeface="Times New Roman" panose="02020603050405020304" pitchFamily="18" charset="0"/>
                          <a:cs typeface="Times New Roman" panose="02020603050405020304" pitchFamily="18" charset="0"/>
                        </a:rPr>
                        <a:t> </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60946314"/>
                  </a:ext>
                </a:extLst>
              </a:tr>
              <a:tr h="233480">
                <a:tc>
                  <a:txBody>
                    <a:bodyPr/>
                    <a:lstStyle/>
                    <a:p>
                      <a:pPr algn="just"/>
                      <a:r>
                        <a:rPr lang="de-CH" sz="1100">
                          <a:effectLst/>
                          <a:latin typeface="Arial" panose="020B0604020202020204" pitchFamily="34" charset="0"/>
                          <a:ea typeface="Times New Roman" panose="02020603050405020304" pitchFamily="18" charset="0"/>
                          <a:cs typeface="Times New Roman" panose="02020603050405020304" pitchFamily="18" charset="0"/>
                        </a:rPr>
                        <a:t> </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CH" sz="11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294</a:t>
                      </a:r>
                      <a:endParaRPr lang="de-CH"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CH" sz="1100">
                          <a:effectLst/>
                          <a:latin typeface="Arial" panose="020B0604020202020204" pitchFamily="34" charset="0"/>
                          <a:ea typeface="Times New Roman" panose="02020603050405020304" pitchFamily="18" charset="0"/>
                          <a:cs typeface="Times New Roman" panose="02020603050405020304" pitchFamily="18" charset="0"/>
                        </a:rPr>
                        <a:t> </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CH" sz="1100" dirty="0">
                          <a:effectLst/>
                          <a:latin typeface="Arial" panose="020B0604020202020204" pitchFamily="34" charset="0"/>
                          <a:ea typeface="Times New Roman" panose="02020603050405020304" pitchFamily="18" charset="0"/>
                          <a:cs typeface="Times New Roman" panose="02020603050405020304" pitchFamily="18" charset="0"/>
                        </a:rPr>
                        <a:t>14</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CH" sz="110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306</a:t>
                      </a:r>
                      <a:endParaRPr lang="de-CH"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CH" sz="1100">
                          <a:effectLst/>
                          <a:latin typeface="Arial" panose="020B0604020202020204" pitchFamily="34" charset="0"/>
                          <a:ea typeface="Times New Roman" panose="02020603050405020304" pitchFamily="18" charset="0"/>
                          <a:cs typeface="Times New Roman" panose="02020603050405020304" pitchFamily="18" charset="0"/>
                        </a:rPr>
                        <a:t>145</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CH" sz="1100">
                          <a:effectLst/>
                          <a:latin typeface="Arial" panose="020B0604020202020204" pitchFamily="34" charset="0"/>
                          <a:ea typeface="Times New Roman" panose="02020603050405020304" pitchFamily="18" charset="0"/>
                          <a:cs typeface="Times New Roman" panose="02020603050405020304" pitchFamily="18" charset="0"/>
                        </a:rPr>
                        <a:t> </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de-CH" sz="1100">
                          <a:effectLst/>
                          <a:latin typeface="Arial" panose="020B0604020202020204" pitchFamily="34" charset="0"/>
                          <a:ea typeface="Times New Roman" panose="02020603050405020304" pitchFamily="18" charset="0"/>
                          <a:cs typeface="Times New Roman" panose="02020603050405020304" pitchFamily="18" charset="0"/>
                        </a:rPr>
                        <a:t> </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7826605"/>
                  </a:ext>
                </a:extLst>
              </a:tr>
              <a:tr h="466961">
                <a:tc>
                  <a:txBody>
                    <a:bodyPr/>
                    <a:lstStyle/>
                    <a:p>
                      <a:pPr algn="just"/>
                      <a:r>
                        <a:rPr lang="de-CH" sz="1100">
                          <a:effectLst/>
                          <a:latin typeface="Arial" panose="020B0604020202020204" pitchFamily="34" charset="0"/>
                          <a:ea typeface="Times New Roman" panose="02020603050405020304" pitchFamily="18" charset="0"/>
                          <a:cs typeface="Times New Roman" panose="02020603050405020304" pitchFamily="18" charset="0"/>
                        </a:rPr>
                        <a:t>Chaumont Bergstation</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CH" sz="110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de-CH"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CH" sz="1100">
                          <a:effectLst/>
                          <a:latin typeface="Arial" panose="020B0604020202020204" pitchFamily="34" charset="0"/>
                          <a:ea typeface="Times New Roman" panose="02020603050405020304" pitchFamily="18" charset="0"/>
                          <a:cs typeface="Times New Roman" panose="02020603050405020304" pitchFamily="18" charset="0"/>
                        </a:rPr>
                        <a:t> </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CH" sz="1100" dirty="0">
                          <a:effectLst/>
                          <a:latin typeface="Arial" panose="020B0604020202020204" pitchFamily="34" charset="0"/>
                          <a:ea typeface="Times New Roman" panose="02020603050405020304" pitchFamily="18" charset="0"/>
                          <a:cs typeface="Times New Roman" panose="02020603050405020304" pitchFamily="18" charset="0"/>
                        </a:rPr>
                        <a:t> </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CH" sz="11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de-CH"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CH" sz="1100">
                          <a:effectLst/>
                          <a:latin typeface="Arial" panose="020B0604020202020204" pitchFamily="34" charset="0"/>
                          <a:ea typeface="Times New Roman" panose="02020603050405020304" pitchFamily="18" charset="0"/>
                          <a:cs typeface="Times New Roman" panose="02020603050405020304" pitchFamily="18" charset="0"/>
                        </a:rPr>
                        <a:t> </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nl-NL" sz="1100">
                          <a:effectLst/>
                          <a:latin typeface="Arial" panose="020B0604020202020204" pitchFamily="34" charset="0"/>
                          <a:ea typeface="Times New Roman" panose="02020603050405020304" pitchFamily="18" charset="0"/>
                          <a:cs typeface="Times New Roman" panose="02020603050405020304" pitchFamily="18" charset="0"/>
                        </a:rPr>
                        <a:t>1200</a:t>
                      </a:r>
                      <a:endParaRPr lang="de-CH"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nl-NL" sz="1100">
                          <a:effectLst/>
                          <a:latin typeface="Arial" panose="020B0604020202020204" pitchFamily="34" charset="0"/>
                          <a:ea typeface="Times New Roman" panose="02020603050405020304" pitchFamily="18" charset="0"/>
                          <a:cs typeface="Times New Roman" panose="02020603050405020304" pitchFamily="18" charset="0"/>
                        </a:rPr>
                        <a:t> </a:t>
                      </a:r>
                      <a:endParaRPr lang="de-CH"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08879283"/>
                  </a:ext>
                </a:extLst>
              </a:tr>
              <a:tr h="233480">
                <a:tc>
                  <a:txBody>
                    <a:bodyPr/>
                    <a:lstStyle/>
                    <a:p>
                      <a:pPr algn="just"/>
                      <a:r>
                        <a:rPr lang="nl-NL" sz="1100">
                          <a:effectLst/>
                          <a:latin typeface="Arial" panose="020B0604020202020204" pitchFamily="34" charset="0"/>
                          <a:ea typeface="Times New Roman" panose="02020603050405020304" pitchFamily="18" charset="0"/>
                          <a:cs typeface="Times New Roman" panose="02020603050405020304" pitchFamily="18" charset="0"/>
                        </a:rPr>
                        <a:t> </a:t>
                      </a:r>
                      <a:endParaRPr lang="de-CH"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nl-NL" sz="110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047</a:t>
                      </a:r>
                      <a:endParaRPr lang="de-CH"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nl-NL" sz="1100">
                          <a:effectLst/>
                          <a:latin typeface="Arial" panose="020B0604020202020204" pitchFamily="34" charset="0"/>
                          <a:ea typeface="Times New Roman" panose="02020603050405020304" pitchFamily="18" charset="0"/>
                          <a:cs typeface="Times New Roman" panose="02020603050405020304" pitchFamily="18" charset="0"/>
                        </a:rPr>
                        <a:t>120,8</a:t>
                      </a:r>
                      <a:endParaRPr lang="de-CH"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nl-NL" sz="1100">
                          <a:effectLst/>
                          <a:latin typeface="Arial" panose="020B0604020202020204" pitchFamily="34" charset="0"/>
                          <a:ea typeface="Times New Roman" panose="02020603050405020304" pitchFamily="18" charset="0"/>
                          <a:cs typeface="Times New Roman" panose="02020603050405020304" pitchFamily="18" charset="0"/>
                        </a:rPr>
                        <a:t>132</a:t>
                      </a:r>
                      <a:endParaRPr lang="de-CH"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nl-NL" sz="110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047</a:t>
                      </a:r>
                      <a:endParaRPr lang="de-CH"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nl-NL" sz="1100" dirty="0">
                          <a:effectLst/>
                          <a:latin typeface="Arial" panose="020B0604020202020204" pitchFamily="34" charset="0"/>
                          <a:ea typeface="Times New Roman" panose="02020603050405020304" pitchFamily="18" charset="0"/>
                          <a:cs typeface="Times New Roman" panose="02020603050405020304" pitchFamily="18" charset="0"/>
                        </a:rPr>
                        <a:t>45</a:t>
                      </a:r>
                      <a:endParaRPr lang="de-CH"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nl-NL" sz="1100">
                          <a:effectLst/>
                          <a:latin typeface="Arial" panose="020B0604020202020204" pitchFamily="34" charset="0"/>
                          <a:ea typeface="Times New Roman" panose="02020603050405020304" pitchFamily="18" charset="0"/>
                          <a:cs typeface="Times New Roman" panose="02020603050405020304" pitchFamily="18" charset="0"/>
                        </a:rPr>
                        <a:t> </a:t>
                      </a:r>
                      <a:endParaRPr lang="de-CH"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nl-NL" sz="1100">
                          <a:effectLst/>
                          <a:latin typeface="Arial" panose="020B0604020202020204" pitchFamily="34" charset="0"/>
                          <a:ea typeface="Times New Roman" panose="02020603050405020304" pitchFamily="18" charset="0"/>
                          <a:cs typeface="Times New Roman" panose="02020603050405020304" pitchFamily="18" charset="0"/>
                        </a:rPr>
                        <a:t> </a:t>
                      </a:r>
                      <a:endParaRPr lang="de-CH"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26052269"/>
                  </a:ext>
                </a:extLst>
              </a:tr>
              <a:tr h="466961">
                <a:tc>
                  <a:txBody>
                    <a:bodyPr/>
                    <a:lstStyle/>
                    <a:p>
                      <a:pPr algn="just"/>
                      <a:r>
                        <a:rPr lang="nl-NL" sz="1100">
                          <a:effectLst/>
                          <a:latin typeface="Arial" panose="020B0604020202020204" pitchFamily="34" charset="0"/>
                          <a:ea typeface="Times New Roman" panose="02020603050405020304" pitchFamily="18" charset="0"/>
                          <a:cs typeface="Times New Roman" panose="02020603050405020304" pitchFamily="18" charset="0"/>
                        </a:rPr>
                        <a:t>St. Blasien Kloster</a:t>
                      </a:r>
                      <a:endParaRPr lang="de-CH"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nl-NL" sz="110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de-CH"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nl-NL" sz="1100">
                          <a:effectLst/>
                          <a:latin typeface="Arial" panose="020B0604020202020204" pitchFamily="34" charset="0"/>
                          <a:ea typeface="Times New Roman" panose="02020603050405020304" pitchFamily="18" charset="0"/>
                          <a:cs typeface="Times New Roman" panose="02020603050405020304" pitchFamily="18" charset="0"/>
                        </a:rPr>
                        <a:t> </a:t>
                      </a:r>
                      <a:endParaRPr lang="de-CH"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nl-NL" sz="1100">
                          <a:effectLst/>
                          <a:latin typeface="Arial" panose="020B0604020202020204" pitchFamily="34" charset="0"/>
                          <a:ea typeface="Times New Roman" panose="02020603050405020304" pitchFamily="18" charset="0"/>
                          <a:cs typeface="Times New Roman" panose="02020603050405020304" pitchFamily="18" charset="0"/>
                        </a:rPr>
                        <a:t> </a:t>
                      </a:r>
                      <a:endParaRPr lang="de-CH"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nl-NL" sz="110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de-CH"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nl-NL" sz="1100" dirty="0">
                          <a:effectLst/>
                          <a:latin typeface="Arial" panose="020B0604020202020204" pitchFamily="34" charset="0"/>
                          <a:ea typeface="Times New Roman" panose="02020603050405020304" pitchFamily="18" charset="0"/>
                          <a:cs typeface="Times New Roman" panose="02020603050405020304" pitchFamily="18" charset="0"/>
                        </a:rPr>
                        <a:t> </a:t>
                      </a:r>
                      <a:endParaRPr lang="de-CH"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CH" sz="1100" dirty="0">
                          <a:effectLst/>
                          <a:latin typeface="Arial" panose="020B0604020202020204" pitchFamily="34" charset="0"/>
                          <a:ea typeface="Times New Roman" panose="02020603050405020304" pitchFamily="18" charset="0"/>
                          <a:cs typeface="Times New Roman" panose="02020603050405020304" pitchFamily="18" charset="0"/>
                        </a:rPr>
                        <a:t>1456</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de-CH" sz="1100">
                          <a:effectLst/>
                          <a:latin typeface="Arial" panose="020B0604020202020204" pitchFamily="34" charset="0"/>
                          <a:ea typeface="Times New Roman" panose="02020603050405020304" pitchFamily="18" charset="0"/>
                          <a:cs typeface="Times New Roman" panose="02020603050405020304" pitchFamily="18" charset="0"/>
                        </a:rPr>
                        <a:t> </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29768661"/>
                  </a:ext>
                </a:extLst>
              </a:tr>
              <a:tr h="233480">
                <a:tc>
                  <a:txBody>
                    <a:bodyPr/>
                    <a:lstStyle/>
                    <a:p>
                      <a:pPr algn="just"/>
                      <a:r>
                        <a:rPr lang="de-CH" sz="1100">
                          <a:effectLst/>
                          <a:latin typeface="Arial" panose="020B0604020202020204" pitchFamily="34" charset="0"/>
                          <a:ea typeface="Times New Roman" panose="02020603050405020304" pitchFamily="18" charset="0"/>
                          <a:cs typeface="Times New Roman" panose="02020603050405020304" pitchFamily="18" charset="0"/>
                        </a:rPr>
                        <a:t> </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CH" sz="110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179</a:t>
                      </a:r>
                      <a:endParaRPr lang="de-CH"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CH" sz="1100">
                          <a:effectLst/>
                          <a:latin typeface="Arial" panose="020B0604020202020204" pitchFamily="34" charset="0"/>
                          <a:ea typeface="Times New Roman" panose="02020603050405020304" pitchFamily="18" charset="0"/>
                          <a:cs typeface="Times New Roman" panose="02020603050405020304" pitchFamily="18" charset="0"/>
                        </a:rPr>
                        <a:t>108,7</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CH" sz="1100">
                          <a:effectLst/>
                          <a:latin typeface="Arial" panose="020B0604020202020204" pitchFamily="34" charset="0"/>
                          <a:ea typeface="Times New Roman" panose="02020603050405020304" pitchFamily="18" charset="0"/>
                          <a:cs typeface="Times New Roman" panose="02020603050405020304" pitchFamily="18" charset="0"/>
                        </a:rPr>
                        <a:t>120</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CH" sz="110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169</a:t>
                      </a:r>
                      <a:endParaRPr lang="de-CH"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CH" sz="1100">
                          <a:effectLst/>
                          <a:latin typeface="Arial" panose="020B0604020202020204" pitchFamily="34" charset="0"/>
                          <a:ea typeface="Times New Roman" panose="02020603050405020304" pitchFamily="18" charset="0"/>
                          <a:cs typeface="Times New Roman" panose="02020603050405020304" pitchFamily="18" charset="0"/>
                        </a:rPr>
                        <a:t>60</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CH" sz="1100" dirty="0">
                          <a:effectLst/>
                          <a:latin typeface="Arial" panose="020B0604020202020204" pitchFamily="34" charset="0"/>
                          <a:ea typeface="Times New Roman" panose="02020603050405020304" pitchFamily="18" charset="0"/>
                          <a:cs typeface="Times New Roman" panose="02020603050405020304" pitchFamily="18" charset="0"/>
                        </a:rPr>
                        <a:t> </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de-CH" sz="1100">
                          <a:effectLst/>
                          <a:latin typeface="Arial" panose="020B0604020202020204" pitchFamily="34" charset="0"/>
                          <a:ea typeface="Times New Roman" panose="02020603050405020304" pitchFamily="18" charset="0"/>
                          <a:cs typeface="Times New Roman" panose="02020603050405020304" pitchFamily="18" charset="0"/>
                        </a:rPr>
                        <a:t> </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47808794"/>
                  </a:ext>
                </a:extLst>
              </a:tr>
              <a:tr h="233480">
                <a:tc>
                  <a:txBody>
                    <a:bodyPr/>
                    <a:lstStyle/>
                    <a:p>
                      <a:pPr algn="just"/>
                      <a:r>
                        <a:rPr lang="de-CH" sz="1100">
                          <a:effectLst/>
                          <a:latin typeface="Arial" panose="020B0604020202020204" pitchFamily="34" charset="0"/>
                          <a:ea typeface="Times New Roman" panose="02020603050405020304" pitchFamily="18" charset="0"/>
                          <a:cs typeface="Times New Roman" panose="02020603050405020304" pitchFamily="18" charset="0"/>
                        </a:rPr>
                        <a:t>Lungern Kirche</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CH" sz="110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de-CH"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CH" sz="1100">
                          <a:effectLst/>
                          <a:latin typeface="Arial" panose="020B0604020202020204" pitchFamily="34" charset="0"/>
                          <a:ea typeface="Times New Roman" panose="02020603050405020304" pitchFamily="18" charset="0"/>
                          <a:cs typeface="Times New Roman" panose="02020603050405020304" pitchFamily="18" charset="0"/>
                        </a:rPr>
                        <a:t> </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CH" sz="1100">
                          <a:effectLst/>
                          <a:latin typeface="Arial" panose="020B0604020202020204" pitchFamily="34" charset="0"/>
                          <a:ea typeface="Times New Roman" panose="02020603050405020304" pitchFamily="18" charset="0"/>
                          <a:cs typeface="Times New Roman" panose="02020603050405020304" pitchFamily="18" charset="0"/>
                        </a:rPr>
                        <a:t> </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CH" sz="110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de-CH"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CH" sz="1100">
                          <a:effectLst/>
                          <a:latin typeface="Arial" panose="020B0604020202020204" pitchFamily="34" charset="0"/>
                          <a:ea typeface="Times New Roman" panose="02020603050405020304" pitchFamily="18" charset="0"/>
                          <a:cs typeface="Times New Roman" panose="02020603050405020304" pitchFamily="18" charset="0"/>
                        </a:rPr>
                        <a:t> </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CH" sz="1100" dirty="0">
                          <a:effectLst/>
                          <a:latin typeface="Arial" panose="020B0604020202020204" pitchFamily="34" charset="0"/>
                          <a:ea typeface="Times New Roman" panose="02020603050405020304" pitchFamily="18" charset="0"/>
                          <a:cs typeface="Times New Roman" panose="02020603050405020304" pitchFamily="18" charset="0"/>
                        </a:rPr>
                        <a:t>1656</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de-CH" sz="1100">
                          <a:effectLst/>
                          <a:latin typeface="Arial" panose="020B0604020202020204" pitchFamily="34" charset="0"/>
                          <a:ea typeface="Times New Roman" panose="02020603050405020304" pitchFamily="18" charset="0"/>
                          <a:cs typeface="Times New Roman" panose="02020603050405020304" pitchFamily="18" charset="0"/>
                        </a:rPr>
                        <a:t> </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07833228"/>
                  </a:ext>
                </a:extLst>
              </a:tr>
              <a:tr h="233480">
                <a:tc>
                  <a:txBody>
                    <a:bodyPr/>
                    <a:lstStyle/>
                    <a:p>
                      <a:pPr algn="just"/>
                      <a:r>
                        <a:rPr lang="de-CH" sz="1100">
                          <a:effectLst/>
                          <a:latin typeface="Arial" panose="020B0604020202020204" pitchFamily="34" charset="0"/>
                          <a:ea typeface="Times New Roman" panose="02020603050405020304" pitchFamily="18" charset="0"/>
                          <a:cs typeface="Times New Roman" panose="02020603050405020304" pitchFamily="18" charset="0"/>
                        </a:rPr>
                        <a:t> </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CH" sz="110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286</a:t>
                      </a:r>
                      <a:endParaRPr lang="de-CH"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CH" sz="1100">
                          <a:effectLst/>
                          <a:latin typeface="Arial" panose="020B0604020202020204" pitchFamily="34" charset="0"/>
                          <a:ea typeface="Times New Roman" panose="02020603050405020304" pitchFamily="18" charset="0"/>
                          <a:cs typeface="Times New Roman" panose="02020603050405020304" pitchFamily="18" charset="0"/>
                        </a:rPr>
                        <a:t> </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CH" sz="1100">
                          <a:effectLst/>
                          <a:latin typeface="Arial" panose="020B0604020202020204" pitchFamily="34" charset="0"/>
                          <a:ea typeface="Times New Roman" panose="02020603050405020304" pitchFamily="18" charset="0"/>
                          <a:cs typeface="Times New Roman" panose="02020603050405020304" pitchFamily="18" charset="0"/>
                        </a:rPr>
                        <a:t>86</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CH" sz="110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297</a:t>
                      </a:r>
                      <a:endParaRPr lang="de-CH"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CH" sz="1100">
                          <a:effectLst/>
                          <a:latin typeface="Arial" panose="020B0604020202020204" pitchFamily="34" charset="0"/>
                          <a:ea typeface="Times New Roman" panose="02020603050405020304" pitchFamily="18" charset="0"/>
                          <a:cs typeface="Times New Roman" panose="02020603050405020304" pitchFamily="18" charset="0"/>
                        </a:rPr>
                        <a:t>70</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CH" sz="1100" dirty="0">
                          <a:effectLst/>
                          <a:latin typeface="Arial" panose="020B0604020202020204" pitchFamily="34" charset="0"/>
                          <a:ea typeface="Times New Roman" panose="02020603050405020304" pitchFamily="18" charset="0"/>
                          <a:cs typeface="Times New Roman" panose="02020603050405020304" pitchFamily="18" charset="0"/>
                        </a:rPr>
                        <a:t> </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de-CH" sz="1100">
                          <a:effectLst/>
                          <a:latin typeface="Arial" panose="020B0604020202020204" pitchFamily="34" charset="0"/>
                          <a:ea typeface="Times New Roman" panose="02020603050405020304" pitchFamily="18" charset="0"/>
                          <a:cs typeface="Times New Roman" panose="02020603050405020304" pitchFamily="18" charset="0"/>
                        </a:rPr>
                        <a:t> </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39037926"/>
                  </a:ext>
                </a:extLst>
              </a:tr>
              <a:tr h="233480">
                <a:tc>
                  <a:txBody>
                    <a:bodyPr/>
                    <a:lstStyle/>
                    <a:p>
                      <a:pPr algn="just"/>
                      <a:r>
                        <a:rPr lang="de-CH" sz="1100">
                          <a:effectLst/>
                          <a:latin typeface="Arial" panose="020B0604020202020204" pitchFamily="34" charset="0"/>
                          <a:ea typeface="Times New Roman" panose="02020603050405020304" pitchFamily="18" charset="0"/>
                          <a:cs typeface="Times New Roman" panose="02020603050405020304" pitchFamily="18" charset="0"/>
                        </a:rPr>
                        <a:t>Bellechasse Flpl</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CH" sz="110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de-CH"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CH" sz="1100">
                          <a:effectLst/>
                          <a:latin typeface="Arial" panose="020B0604020202020204" pitchFamily="34" charset="0"/>
                          <a:ea typeface="Times New Roman" panose="02020603050405020304" pitchFamily="18" charset="0"/>
                          <a:cs typeface="Times New Roman" panose="02020603050405020304" pitchFamily="18" charset="0"/>
                        </a:rPr>
                        <a:t> </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CH" sz="1100">
                          <a:effectLst/>
                          <a:latin typeface="Arial" panose="020B0604020202020204" pitchFamily="34" charset="0"/>
                          <a:ea typeface="Times New Roman" panose="02020603050405020304" pitchFamily="18" charset="0"/>
                          <a:cs typeface="Times New Roman" panose="02020603050405020304" pitchFamily="18" charset="0"/>
                        </a:rPr>
                        <a:t> </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CH" sz="110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de-CH"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CH" sz="1100">
                          <a:effectLst/>
                          <a:latin typeface="Arial" panose="020B0604020202020204" pitchFamily="34" charset="0"/>
                          <a:ea typeface="Times New Roman" panose="02020603050405020304" pitchFamily="18" charset="0"/>
                          <a:cs typeface="Times New Roman" panose="02020603050405020304" pitchFamily="18" charset="0"/>
                        </a:rPr>
                        <a:t> </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CH" sz="1100" dirty="0">
                          <a:effectLst/>
                          <a:latin typeface="Arial" panose="020B0604020202020204" pitchFamily="34" charset="0"/>
                          <a:ea typeface="Times New Roman" panose="02020603050405020304" pitchFamily="18" charset="0"/>
                          <a:cs typeface="Times New Roman" panose="02020603050405020304" pitchFamily="18" charset="0"/>
                        </a:rPr>
                        <a:t>1810</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de-CH" sz="1100">
                          <a:effectLst/>
                          <a:latin typeface="Arial" panose="020B0604020202020204" pitchFamily="34" charset="0"/>
                          <a:ea typeface="Times New Roman" panose="02020603050405020304" pitchFamily="18" charset="0"/>
                          <a:cs typeface="Times New Roman" panose="02020603050405020304" pitchFamily="18" charset="0"/>
                        </a:rPr>
                        <a:t> </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0575261"/>
                  </a:ext>
                </a:extLst>
              </a:tr>
              <a:tr h="233480">
                <a:tc>
                  <a:txBody>
                    <a:bodyPr/>
                    <a:lstStyle/>
                    <a:p>
                      <a:pPr algn="just"/>
                      <a:r>
                        <a:rPr lang="de-CH" sz="1100">
                          <a:effectLst/>
                          <a:latin typeface="Arial" panose="020B0604020202020204" pitchFamily="34" charset="0"/>
                          <a:ea typeface="Times New Roman" panose="02020603050405020304" pitchFamily="18" charset="0"/>
                          <a:cs typeface="Times New Roman" panose="02020603050405020304" pitchFamily="18" charset="0"/>
                        </a:rPr>
                        <a:t> </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CH" sz="110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de-CH"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CH" sz="1100">
                          <a:effectLst/>
                          <a:latin typeface="Arial" panose="020B0604020202020204" pitchFamily="34" charset="0"/>
                          <a:ea typeface="Times New Roman" panose="02020603050405020304" pitchFamily="18" charset="0"/>
                          <a:cs typeface="Times New Roman" panose="02020603050405020304" pitchFamily="18" charset="0"/>
                        </a:rPr>
                        <a:t> </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CH" sz="1100">
                          <a:effectLst/>
                          <a:latin typeface="Arial" panose="020B0604020202020204" pitchFamily="34" charset="0"/>
                          <a:ea typeface="Times New Roman" panose="02020603050405020304" pitchFamily="18" charset="0"/>
                          <a:cs typeface="Times New Roman" panose="02020603050405020304" pitchFamily="18" charset="0"/>
                        </a:rPr>
                        <a:t> </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CH" sz="110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de-CH"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CH" sz="1100">
                          <a:effectLst/>
                          <a:latin typeface="Arial" panose="020B0604020202020204" pitchFamily="34" charset="0"/>
                          <a:ea typeface="Times New Roman" panose="02020603050405020304" pitchFamily="18" charset="0"/>
                          <a:cs typeface="Times New Roman" panose="02020603050405020304" pitchFamily="18" charset="0"/>
                        </a:rPr>
                        <a:t> </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CH" sz="1100" dirty="0">
                          <a:effectLst/>
                          <a:latin typeface="Arial" panose="020B0604020202020204" pitchFamily="34" charset="0"/>
                          <a:ea typeface="Times New Roman" panose="02020603050405020304" pitchFamily="18" charset="0"/>
                          <a:cs typeface="Times New Roman" panose="02020603050405020304" pitchFamily="18" charset="0"/>
                        </a:rPr>
                        <a:t> </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de-CH" sz="1100">
                          <a:effectLst/>
                          <a:latin typeface="Arial" panose="020B0604020202020204" pitchFamily="34" charset="0"/>
                          <a:ea typeface="Times New Roman" panose="02020603050405020304" pitchFamily="18" charset="0"/>
                          <a:cs typeface="Times New Roman" panose="02020603050405020304" pitchFamily="18" charset="0"/>
                        </a:rPr>
                        <a:t> </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23594930"/>
                  </a:ext>
                </a:extLst>
              </a:tr>
              <a:tr h="466961">
                <a:tc>
                  <a:txBody>
                    <a:bodyPr/>
                    <a:lstStyle/>
                    <a:p>
                      <a:pPr algn="just"/>
                      <a:r>
                        <a:rPr lang="de-CH" sz="1100">
                          <a:effectLst/>
                          <a:latin typeface="Arial" panose="020B0604020202020204" pitchFamily="34" charset="0"/>
                          <a:ea typeface="Times New Roman" panose="02020603050405020304" pitchFamily="18" charset="0"/>
                          <a:cs typeface="Times New Roman" panose="02020603050405020304" pitchFamily="18" charset="0"/>
                        </a:rPr>
                        <a:t>(Lungern-Chaumont)</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CH" sz="110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de-CH"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CH" sz="1100">
                          <a:effectLst/>
                          <a:latin typeface="Arial" panose="020B0604020202020204" pitchFamily="34" charset="0"/>
                          <a:ea typeface="Times New Roman" panose="02020603050405020304" pitchFamily="18" charset="0"/>
                          <a:cs typeface="Times New Roman" panose="02020603050405020304" pitchFamily="18" charset="0"/>
                        </a:rPr>
                        <a:t>95,4</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CH" sz="1100">
                          <a:effectLst/>
                          <a:latin typeface="Arial" panose="020B0604020202020204" pitchFamily="34" charset="0"/>
                          <a:ea typeface="Times New Roman" panose="02020603050405020304" pitchFamily="18" charset="0"/>
                          <a:cs typeface="Times New Roman" panose="02020603050405020304" pitchFamily="18" charset="0"/>
                        </a:rPr>
                        <a:t> </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CH" sz="110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de-CH"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CH" sz="1100">
                          <a:effectLst/>
                          <a:latin typeface="Arial" panose="020B0604020202020204" pitchFamily="34" charset="0"/>
                          <a:ea typeface="Times New Roman" panose="02020603050405020304" pitchFamily="18" charset="0"/>
                          <a:cs typeface="Times New Roman" panose="02020603050405020304" pitchFamily="18" charset="0"/>
                        </a:rPr>
                        <a:t> </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CH" sz="1100" dirty="0">
                          <a:effectLst/>
                          <a:latin typeface="Arial" panose="020B0604020202020204" pitchFamily="34" charset="0"/>
                          <a:ea typeface="Times New Roman" panose="02020603050405020304" pitchFamily="18" charset="0"/>
                          <a:cs typeface="Times New Roman" panose="02020603050405020304" pitchFamily="18" charset="0"/>
                        </a:rPr>
                        <a:t> </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de-CH" sz="1100">
                          <a:effectLst/>
                          <a:latin typeface="Arial" panose="020B0604020202020204" pitchFamily="34" charset="0"/>
                          <a:ea typeface="Times New Roman" panose="02020603050405020304" pitchFamily="18" charset="0"/>
                          <a:cs typeface="Times New Roman" panose="02020603050405020304" pitchFamily="18" charset="0"/>
                        </a:rPr>
                        <a:t> </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60273259"/>
                  </a:ext>
                </a:extLst>
              </a:tr>
              <a:tr h="233480">
                <a:tc>
                  <a:txBody>
                    <a:bodyPr/>
                    <a:lstStyle/>
                    <a:p>
                      <a:pPr algn="just"/>
                      <a:r>
                        <a:rPr lang="de-CH" sz="1100">
                          <a:effectLst/>
                          <a:latin typeface="Arial" panose="020B0604020202020204" pitchFamily="34" charset="0"/>
                          <a:ea typeface="Times New Roman" panose="02020603050405020304" pitchFamily="18" charset="0"/>
                          <a:cs typeface="Times New Roman" panose="02020603050405020304" pitchFamily="18" charset="0"/>
                        </a:rPr>
                        <a:t> </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CH" sz="110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de-CH"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CH" sz="1100">
                          <a:effectLst/>
                          <a:latin typeface="Arial" panose="020B0604020202020204" pitchFamily="34" charset="0"/>
                          <a:ea typeface="Times New Roman" panose="02020603050405020304" pitchFamily="18" charset="0"/>
                          <a:cs typeface="Times New Roman" panose="02020603050405020304" pitchFamily="18" charset="0"/>
                        </a:rPr>
                        <a:t> </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CH" sz="1100">
                          <a:effectLst/>
                          <a:latin typeface="Arial" panose="020B0604020202020204" pitchFamily="34" charset="0"/>
                          <a:ea typeface="Times New Roman" panose="02020603050405020304" pitchFamily="18" charset="0"/>
                          <a:cs typeface="Times New Roman" panose="02020603050405020304" pitchFamily="18" charset="0"/>
                        </a:rPr>
                        <a:t> </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CH" sz="110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de-CH"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CH" sz="1100">
                          <a:effectLst/>
                          <a:latin typeface="Arial" panose="020B0604020202020204" pitchFamily="34" charset="0"/>
                          <a:ea typeface="Times New Roman" panose="02020603050405020304" pitchFamily="18" charset="0"/>
                          <a:cs typeface="Times New Roman" panose="02020603050405020304" pitchFamily="18" charset="0"/>
                        </a:rPr>
                        <a:t> </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CH" sz="1100" dirty="0">
                          <a:effectLst/>
                          <a:latin typeface="Arial" panose="020B0604020202020204" pitchFamily="34" charset="0"/>
                          <a:ea typeface="Times New Roman" panose="02020603050405020304" pitchFamily="18" charset="0"/>
                          <a:cs typeface="Times New Roman" panose="02020603050405020304" pitchFamily="18" charset="0"/>
                        </a:rPr>
                        <a:t> </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de-CH" sz="1100">
                          <a:effectLst/>
                          <a:latin typeface="Arial" panose="020B0604020202020204" pitchFamily="34" charset="0"/>
                          <a:ea typeface="Times New Roman" panose="02020603050405020304" pitchFamily="18" charset="0"/>
                          <a:cs typeface="Times New Roman" panose="02020603050405020304" pitchFamily="18" charset="0"/>
                        </a:rPr>
                        <a:t> </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76489894"/>
                  </a:ext>
                </a:extLst>
              </a:tr>
              <a:tr h="233480">
                <a:tc>
                  <a:txBody>
                    <a:bodyPr/>
                    <a:lstStyle/>
                    <a:p>
                      <a:pPr algn="just"/>
                      <a:r>
                        <a:rPr lang="de-CH" sz="1100">
                          <a:effectLst/>
                          <a:latin typeface="Arial" panose="020B0604020202020204" pitchFamily="34" charset="0"/>
                          <a:ea typeface="Times New Roman" panose="02020603050405020304" pitchFamily="18" charset="0"/>
                          <a:cs typeface="Times New Roman" panose="02020603050405020304" pitchFamily="18" charset="0"/>
                        </a:rPr>
                        <a:t>Total</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CH" sz="110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de-CH"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CH" sz="1100">
                          <a:effectLst/>
                          <a:latin typeface="Arial" panose="020B0604020202020204" pitchFamily="34" charset="0"/>
                          <a:ea typeface="Times New Roman" panose="02020603050405020304" pitchFamily="18" charset="0"/>
                          <a:cs typeface="Times New Roman" panose="02020603050405020304" pitchFamily="18" charset="0"/>
                        </a:rPr>
                        <a:t>342,9km</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CH" sz="1100">
                          <a:effectLst/>
                          <a:latin typeface="Arial" panose="020B0604020202020204" pitchFamily="34" charset="0"/>
                          <a:ea typeface="Times New Roman" panose="02020603050405020304" pitchFamily="18" charset="0"/>
                          <a:cs typeface="Times New Roman" panose="02020603050405020304" pitchFamily="18" charset="0"/>
                        </a:rPr>
                        <a:t>352km</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CH" sz="110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de-CH" sz="1100">
                        <a:effectLst/>
                        <a:latin typeface="Arial" panose="020B0604020202020204" pitchFamily="34" charset="0"/>
                        <a:ea typeface="Times New Roman" panose="02020603050405020304" pitchFamily="18" charset="0"/>
                        <a:cs typeface="Times New Roman" panose="02020603050405020304" pitchFamily="18" charset="0"/>
                      </a:endParaRP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CH" sz="1100">
                          <a:effectLst/>
                          <a:latin typeface="Arial" panose="020B0604020202020204" pitchFamily="34" charset="0"/>
                          <a:ea typeface="Times New Roman" panose="02020603050405020304" pitchFamily="18" charset="0"/>
                          <a:cs typeface="Times New Roman" panose="02020603050405020304" pitchFamily="18" charset="0"/>
                        </a:rPr>
                        <a:t> </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de-CH" sz="1100" dirty="0">
                          <a:effectLst/>
                          <a:latin typeface="Arial" panose="020B0604020202020204" pitchFamily="34" charset="0"/>
                          <a:ea typeface="Times New Roman" panose="02020603050405020304" pitchFamily="18" charset="0"/>
                          <a:cs typeface="Times New Roman" panose="02020603050405020304" pitchFamily="18" charset="0"/>
                        </a:rPr>
                        <a:t>6Std 16Min</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r>
                        <a:rPr lang="de-CH" sz="1100" dirty="0">
                          <a:effectLst/>
                          <a:latin typeface="Arial" panose="020B0604020202020204" pitchFamily="34" charset="0"/>
                          <a:ea typeface="Times New Roman" panose="02020603050405020304" pitchFamily="18" charset="0"/>
                          <a:cs typeface="Times New Roman" panose="02020603050405020304" pitchFamily="18" charset="0"/>
                        </a:rPr>
                        <a:t> </a:t>
                      </a:r>
                    </a:p>
                  </a:txBody>
                  <a:tcPr marL="44450" marR="444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06560073"/>
                  </a:ext>
                </a:extLst>
              </a:tr>
            </a:tbl>
          </a:graphicData>
        </a:graphic>
      </p:graphicFrame>
      <p:sp>
        <p:nvSpPr>
          <p:cNvPr id="14" name="Textfeld 13">
            <a:extLst>
              <a:ext uri="{FF2B5EF4-FFF2-40B4-BE49-F238E27FC236}">
                <a16:creationId xmlns:a16="http://schemas.microsoft.com/office/drawing/2014/main" id="{4713FE50-8D45-6B61-FB5B-3E8993D0FCD8}"/>
              </a:ext>
            </a:extLst>
          </p:cNvPr>
          <p:cNvSpPr txBox="1"/>
          <p:nvPr/>
        </p:nvSpPr>
        <p:spPr>
          <a:xfrm>
            <a:off x="6528552" y="826230"/>
            <a:ext cx="5355211" cy="5478423"/>
          </a:xfrm>
          <a:prstGeom prst="rect">
            <a:avLst/>
          </a:prstGeom>
          <a:noFill/>
        </p:spPr>
        <p:txBody>
          <a:bodyPr wrap="square">
            <a:spAutoFit/>
          </a:bodyPr>
          <a:lstStyle/>
          <a:p>
            <a:pPr algn="just"/>
            <a:r>
              <a:rPr lang="en-GB" sz="1400" b="1" dirty="0" err="1">
                <a:effectLst/>
                <a:ea typeface="Times New Roman" panose="02020603050405020304" pitchFamily="18" charset="0"/>
                <a:cs typeface="Times New Roman" panose="02020603050405020304" pitchFamily="18" charset="0"/>
              </a:rPr>
              <a:t>Legende</a:t>
            </a:r>
            <a:r>
              <a:rPr lang="en-GB" sz="1400" b="1" dirty="0">
                <a:effectLst/>
                <a:ea typeface="Times New Roman" panose="02020603050405020304" pitchFamily="18" charset="0"/>
                <a:cs typeface="Times New Roman" panose="02020603050405020304" pitchFamily="18" charset="0"/>
              </a:rPr>
              <a:t>:</a:t>
            </a:r>
            <a:endParaRPr lang="de-CH" sz="1400" dirty="0">
              <a:effectLst/>
              <a:ea typeface="Times New Roman" panose="02020603050405020304" pitchFamily="18" charset="0"/>
              <a:cs typeface="Times New Roman" panose="02020603050405020304" pitchFamily="18" charset="0"/>
            </a:endParaRPr>
          </a:p>
          <a:p>
            <a:pPr algn="just"/>
            <a:r>
              <a:rPr lang="de-CH" sz="1400" dirty="0">
                <a:effectLst/>
                <a:ea typeface="Times New Roman" panose="02020603050405020304" pitchFamily="18" charset="0"/>
                <a:cs typeface="Times New Roman" panose="02020603050405020304" pitchFamily="18" charset="0"/>
              </a:rPr>
              <a:t> </a:t>
            </a:r>
          </a:p>
          <a:p>
            <a:pPr algn="just"/>
            <a:r>
              <a:rPr lang="de-CH" sz="1400" b="1" dirty="0">
                <a:effectLst/>
                <a:ea typeface="Times New Roman" panose="02020603050405020304" pitchFamily="18" charset="0"/>
                <a:cs typeface="Times New Roman" panose="02020603050405020304" pitchFamily="18" charset="0"/>
              </a:rPr>
              <a:t>V </a:t>
            </a:r>
            <a:r>
              <a:rPr lang="de-CH" sz="1400" b="1" baseline="-25000" dirty="0">
                <a:effectLst/>
                <a:ea typeface="Times New Roman" panose="02020603050405020304" pitchFamily="18" charset="0"/>
                <a:cs typeface="Times New Roman" panose="02020603050405020304" pitchFamily="18" charset="0"/>
              </a:rPr>
              <a:t>Reise </a:t>
            </a:r>
            <a:r>
              <a:rPr lang="de-CH" sz="1400" b="1" dirty="0">
                <a:effectLst/>
                <a:ea typeface="Times New Roman" panose="02020603050405020304" pitchFamily="18" charset="0"/>
                <a:cs typeface="Times New Roman" panose="02020603050405020304" pitchFamily="18" charset="0"/>
              </a:rPr>
              <a:t>(vorgesehene Reisegeschwindigkeit):	</a:t>
            </a:r>
            <a:endParaRPr lang="de-CH" sz="1400" dirty="0">
              <a:effectLst/>
              <a:ea typeface="Times New Roman" panose="02020603050405020304" pitchFamily="18" charset="0"/>
              <a:cs typeface="Times New Roman" panose="02020603050405020304" pitchFamily="18" charset="0"/>
            </a:endParaRPr>
          </a:p>
          <a:p>
            <a:pPr algn="just"/>
            <a:r>
              <a:rPr lang="de-CH" sz="1400" dirty="0">
                <a:effectLst/>
                <a:ea typeface="Times New Roman" panose="02020603050405020304" pitchFamily="18" charset="0"/>
                <a:cs typeface="Times New Roman" panose="02020603050405020304" pitchFamily="18" charset="0"/>
              </a:rPr>
              <a:t>Die Geschwindigkeit, mit der wir auf der Strecke unterwegs sind. Sie beinhaltet die Zeit, die wir von X nach Y brauchen, inklusive der Zeit, die für das Kreisen im Aufwind benutzt wird. Dies ist ein individueller Erfahrungswert und muss von früheren Streckenflügen in der Gegend übernommen werden. Fliegen wir in eine unbekannte Region, dann passen wir die Geschwindigkeit nach unten an. Die Werte, die im vorliegenden Beispiel eingesetzt wurden, sind so gewählt, dass an einem schönen Tag im Mai der ganze Tag genutzt wird. Die relativ tiefe Geschwindigkeit über dem Jura berücksichtigt den Gegenwind. Wenn wir langsamer sind, könnte die zur Verfügung stehende Zeit zu kurz werden. </a:t>
            </a:r>
          </a:p>
          <a:p>
            <a:pPr algn="just"/>
            <a:r>
              <a:rPr lang="de-CH" sz="1400" b="1" dirty="0">
                <a:ea typeface="Times New Roman" panose="02020603050405020304" pitchFamily="18" charset="0"/>
                <a:cs typeface="Times New Roman" panose="02020603050405020304" pitchFamily="18" charset="0"/>
              </a:rPr>
              <a:t>ETO (</a:t>
            </a:r>
            <a:r>
              <a:rPr lang="de-CH" sz="1400" b="1" dirty="0" err="1">
                <a:ea typeface="Times New Roman" panose="02020603050405020304" pitchFamily="18" charset="0"/>
                <a:cs typeface="Times New Roman" panose="02020603050405020304" pitchFamily="18" charset="0"/>
              </a:rPr>
              <a:t>Estimated</a:t>
            </a:r>
            <a:r>
              <a:rPr lang="de-CH" sz="1400" b="1" dirty="0">
                <a:ea typeface="Times New Roman" panose="02020603050405020304" pitchFamily="18" charset="0"/>
                <a:cs typeface="Times New Roman" panose="02020603050405020304" pitchFamily="18" charset="0"/>
              </a:rPr>
              <a:t> Time Overhead, erwartete Ankunftszeit</a:t>
            </a:r>
            <a:r>
              <a:rPr lang="de-CH" sz="1400" b="1" dirty="0">
                <a:effectLst/>
                <a:ea typeface="Times New Roman" panose="02020603050405020304" pitchFamily="18" charset="0"/>
                <a:cs typeface="Times New Roman" panose="02020603050405020304" pitchFamily="18" charset="0"/>
              </a:rPr>
              <a:t>):	</a:t>
            </a:r>
            <a:endParaRPr lang="de-CH" sz="1400" dirty="0">
              <a:effectLst/>
              <a:ea typeface="Times New Roman" panose="02020603050405020304" pitchFamily="18" charset="0"/>
              <a:cs typeface="Times New Roman" panose="02020603050405020304" pitchFamily="18" charset="0"/>
            </a:endParaRPr>
          </a:p>
          <a:p>
            <a:pPr algn="just"/>
            <a:r>
              <a:rPr lang="de-CH" sz="1400" dirty="0">
                <a:effectLst/>
                <a:ea typeface="Times New Roman" panose="02020603050405020304" pitchFamily="18" charset="0"/>
                <a:cs typeface="Times New Roman" panose="02020603050405020304" pitchFamily="18" charset="0"/>
              </a:rPr>
              <a:t>Die Zeit, zu welcher wir mit der geplanten Reisegeschwindigkeit die Wendepunkte umrunden sollten mit der geplanten </a:t>
            </a:r>
            <a:r>
              <a:rPr lang="de-CH" sz="1400" dirty="0">
                <a:ea typeface="Times New Roman" panose="02020603050405020304" pitchFamily="18" charset="0"/>
                <a:cs typeface="Times New Roman" panose="02020603050405020304" pitchFamily="18" charset="0"/>
              </a:rPr>
              <a:t>Start</a:t>
            </a:r>
            <a:r>
              <a:rPr lang="de-CH" sz="1400" dirty="0">
                <a:effectLst/>
                <a:ea typeface="Times New Roman" panose="02020603050405020304" pitchFamily="18" charset="0"/>
                <a:cs typeface="Times New Roman" panose="02020603050405020304" pitchFamily="18" charset="0"/>
              </a:rPr>
              <a:t>zeit von 1145.</a:t>
            </a:r>
          </a:p>
          <a:p>
            <a:pPr algn="just"/>
            <a:r>
              <a:rPr lang="de-CH" sz="1400" b="1" dirty="0">
                <a:ea typeface="Times New Roman" panose="02020603050405020304" pitchFamily="18" charset="0"/>
                <a:cs typeface="Times New Roman" panose="02020603050405020304" pitchFamily="18" charset="0"/>
              </a:rPr>
              <a:t>ATO (</a:t>
            </a:r>
            <a:r>
              <a:rPr lang="de-CH" sz="1400" b="1" dirty="0" err="1">
                <a:ea typeface="Times New Roman" panose="02020603050405020304" pitchFamily="18" charset="0"/>
                <a:cs typeface="Times New Roman" panose="02020603050405020304" pitchFamily="18" charset="0"/>
              </a:rPr>
              <a:t>Actual</a:t>
            </a:r>
            <a:r>
              <a:rPr lang="de-CH" sz="1400" b="1" dirty="0">
                <a:ea typeface="Times New Roman" panose="02020603050405020304" pitchFamily="18" charset="0"/>
                <a:cs typeface="Times New Roman" panose="02020603050405020304" pitchFamily="18" charset="0"/>
              </a:rPr>
              <a:t> Time Overhead, effektive Ankunftszeit</a:t>
            </a:r>
            <a:r>
              <a:rPr lang="de-CH" sz="1400" b="1" dirty="0">
                <a:effectLst/>
                <a:ea typeface="Times New Roman" panose="02020603050405020304" pitchFamily="18" charset="0"/>
                <a:cs typeface="Times New Roman" panose="02020603050405020304" pitchFamily="18" charset="0"/>
              </a:rPr>
              <a:t>):	</a:t>
            </a:r>
            <a:endParaRPr lang="de-CH" sz="1400" dirty="0">
              <a:effectLst/>
              <a:ea typeface="Times New Roman" panose="02020603050405020304" pitchFamily="18" charset="0"/>
              <a:cs typeface="Times New Roman" panose="02020603050405020304" pitchFamily="18" charset="0"/>
            </a:endParaRPr>
          </a:p>
          <a:p>
            <a:pPr algn="just"/>
            <a:r>
              <a:rPr lang="de-CH" sz="1400" dirty="0">
                <a:effectLst/>
                <a:ea typeface="Times New Roman" panose="02020603050405020304" pitchFamily="18" charset="0"/>
                <a:cs typeface="Times New Roman" panose="02020603050405020304" pitchFamily="18" charset="0"/>
              </a:rPr>
              <a:t>Die aktuelle Zeit am jeweiligen </a:t>
            </a:r>
            <a:r>
              <a:rPr lang="de-CH" sz="1400" dirty="0" err="1">
                <a:effectLst/>
                <a:ea typeface="Times New Roman" panose="02020603050405020304" pitchFamily="18" charset="0"/>
                <a:cs typeface="Times New Roman" panose="02020603050405020304" pitchFamily="18" charset="0"/>
              </a:rPr>
              <a:t>Wendeort</a:t>
            </a:r>
            <a:r>
              <a:rPr lang="de-CH" sz="1400" dirty="0">
                <a:effectLst/>
                <a:ea typeface="Times New Roman" panose="02020603050405020304" pitchFamily="18" charset="0"/>
                <a:cs typeface="Times New Roman" panose="02020603050405020304" pitchFamily="18" charset="0"/>
              </a:rPr>
              <a:t>. Je nachdem, wir gross die Abweichung zur geplanten Zeit ist, können wir abschätzen, wie wir im Zeitplan sind und – falls wir zu langsam sind - bei Bedarf den Flug abkürzen. Damit haben wir während dem ganzen Flug einen guten Überblick.</a:t>
            </a:r>
          </a:p>
          <a:p>
            <a:pPr algn="just"/>
            <a:endParaRPr lang="de-CH" sz="1400" dirty="0">
              <a:effectLst/>
              <a:ea typeface="Times New Roman" panose="02020603050405020304" pitchFamily="18" charset="0"/>
              <a:cs typeface="Times New Roman" panose="02020603050405020304" pitchFamily="18" charset="0"/>
            </a:endParaRPr>
          </a:p>
          <a:p>
            <a:pPr algn="just"/>
            <a:endParaRPr lang="de-CH" sz="1400" dirty="0">
              <a:effectLs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34332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02C7A8-7EE1-445E-B18B-B0B44B029576}"/>
              </a:ext>
            </a:extLst>
          </p:cNvPr>
          <p:cNvSpPr>
            <a:spLocks noGrp="1"/>
          </p:cNvSpPr>
          <p:nvPr>
            <p:ph type="ctrTitle"/>
          </p:nvPr>
        </p:nvSpPr>
        <p:spPr>
          <a:xfrm>
            <a:off x="1524000" y="1737915"/>
            <a:ext cx="9144000" cy="3579152"/>
          </a:xfrm>
        </p:spPr>
        <p:txBody>
          <a:bodyPr>
            <a:normAutofit/>
          </a:bodyPr>
          <a:lstStyle/>
          <a:p>
            <a:pPr marL="541338" indent="-541338">
              <a:lnSpc>
                <a:spcPct val="100000"/>
              </a:lnSpc>
            </a:pPr>
            <a:r>
              <a:rPr lang="de-DE" dirty="0"/>
              <a:t>9.5 Terrestrische Navigation </a:t>
            </a:r>
            <a:br>
              <a:rPr lang="de-DE" dirty="0"/>
            </a:br>
            <a:r>
              <a:rPr lang="en-US" sz="5400" i="1" dirty="0">
                <a:solidFill>
                  <a:srgbClr val="044C96"/>
                </a:solidFill>
              </a:rPr>
              <a:t>In-flight navigation</a:t>
            </a:r>
            <a:br>
              <a:rPr lang="de-DE" sz="5400" i="1" dirty="0">
                <a:solidFill>
                  <a:srgbClr val="044C96"/>
                </a:solidFill>
              </a:rPr>
            </a:br>
            <a:br>
              <a:rPr lang="de-DE" sz="5400" i="1" dirty="0">
                <a:solidFill>
                  <a:srgbClr val="044C96"/>
                </a:solidFill>
              </a:rPr>
            </a:br>
            <a:endParaRPr lang="de-DE" dirty="0"/>
          </a:p>
        </p:txBody>
      </p:sp>
      <p:sp>
        <p:nvSpPr>
          <p:cNvPr id="4" name="Foliennummernplatzhalter 3">
            <a:extLst>
              <a:ext uri="{FF2B5EF4-FFF2-40B4-BE49-F238E27FC236}">
                <a16:creationId xmlns:a16="http://schemas.microsoft.com/office/drawing/2014/main" id="{4B18B720-1CFD-4B73-A56F-433DC892E596}"/>
              </a:ext>
            </a:extLst>
          </p:cNvPr>
          <p:cNvSpPr>
            <a:spLocks noGrp="1"/>
          </p:cNvSpPr>
          <p:nvPr>
            <p:ph type="sldNum" sz="quarter" idx="12"/>
          </p:nvPr>
        </p:nvSpPr>
        <p:spPr/>
        <p:txBody>
          <a:bodyPr/>
          <a:lstStyle/>
          <a:p>
            <a:fld id="{1BAF13B1-D0BA-4A19-B609-64C08BFDA19E}" type="slidenum">
              <a:rPr lang="de-DE" smtClean="0"/>
              <a:pPr/>
              <a:t>32</a:t>
            </a:fld>
            <a:endParaRPr lang="de-DE" dirty="0"/>
          </a:p>
        </p:txBody>
      </p:sp>
    </p:spTree>
    <p:extLst>
      <p:ext uri="{BB962C8B-B14F-4D97-AF65-F5344CB8AC3E}">
        <p14:creationId xmlns:p14="http://schemas.microsoft.com/office/powerpoint/2010/main" val="5375068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3FA322-B917-4B15-B9E1-8FF8BF74478D}"/>
              </a:ext>
            </a:extLst>
          </p:cNvPr>
          <p:cNvSpPr>
            <a:spLocks noGrp="1"/>
          </p:cNvSpPr>
          <p:nvPr>
            <p:ph type="title"/>
          </p:nvPr>
        </p:nvSpPr>
        <p:spPr/>
        <p:txBody>
          <a:bodyPr>
            <a:noAutofit/>
          </a:bodyPr>
          <a:lstStyle/>
          <a:p>
            <a:r>
              <a:rPr lang="de-DE" sz="2800" dirty="0"/>
              <a:t>Terrestrische Navigation</a:t>
            </a:r>
          </a:p>
        </p:txBody>
      </p:sp>
      <p:sp>
        <p:nvSpPr>
          <p:cNvPr id="3" name="Inhaltsplatzhalter 2">
            <a:extLst>
              <a:ext uri="{FF2B5EF4-FFF2-40B4-BE49-F238E27FC236}">
                <a16:creationId xmlns:a16="http://schemas.microsoft.com/office/drawing/2014/main" id="{82D91192-5D50-49E4-B1FC-E421C191A2E5}"/>
              </a:ext>
            </a:extLst>
          </p:cNvPr>
          <p:cNvSpPr>
            <a:spLocks noGrp="1"/>
          </p:cNvSpPr>
          <p:nvPr>
            <p:ph sz="half" idx="1"/>
          </p:nvPr>
        </p:nvSpPr>
        <p:spPr>
          <a:xfrm>
            <a:off x="189185" y="924910"/>
            <a:ext cx="11769267" cy="5475890"/>
          </a:xfrm>
        </p:spPr>
        <p:txBody>
          <a:bodyPr/>
          <a:lstStyle/>
          <a:p>
            <a:r>
              <a:rPr lang="de-DE" dirty="0"/>
              <a:t>Vergleich der Wahrnehmungen der tatsächlichen Gegebenheiten auf der Erdoberfläche mit der entsprechenden Darstellung auf der Karte</a:t>
            </a:r>
          </a:p>
          <a:p>
            <a:pPr marL="457200" lvl="1" indent="0">
              <a:buNone/>
            </a:pPr>
            <a:r>
              <a:rPr lang="de-DE" dirty="0"/>
              <a:t>Vom Groben zum Feinen</a:t>
            </a:r>
          </a:p>
          <a:p>
            <a:r>
              <a:rPr lang="de-DE" dirty="0"/>
              <a:t>Möglichst mehrere Merkmale vergleichen/verwenden um Fehlinterpretationen zu vermeiden</a:t>
            </a:r>
          </a:p>
          <a:p>
            <a:r>
              <a:rPr lang="de-DE" dirty="0"/>
              <a:t>Was sind gute und was sind schlechte Merkmale?</a:t>
            </a:r>
          </a:p>
          <a:p>
            <a:pPr marL="457200" lvl="1" indent="0">
              <a:buNone/>
            </a:pPr>
            <a:r>
              <a:rPr lang="de-DE" dirty="0"/>
              <a:t>Leitlinien und Auffanglinien</a:t>
            </a:r>
          </a:p>
          <a:p>
            <a:pPr marL="457200" lvl="1" indent="0">
              <a:buNone/>
            </a:pPr>
            <a:r>
              <a:rPr lang="de-DE" dirty="0"/>
              <a:t>Punktziele und Flächenziele</a:t>
            </a:r>
          </a:p>
          <a:p>
            <a:r>
              <a:rPr lang="de-DE" dirty="0"/>
              <a:t>Orientierungsverlust</a:t>
            </a:r>
          </a:p>
          <a:p>
            <a:r>
              <a:rPr lang="de-DE" dirty="0"/>
              <a:t>Vorbereitung auf den Flug</a:t>
            </a:r>
          </a:p>
          <a:p>
            <a:r>
              <a:rPr lang="de-DE" dirty="0"/>
              <a:t>Praktisches Beispiel Flug Kap 9.4</a:t>
            </a:r>
          </a:p>
        </p:txBody>
      </p:sp>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33</a:t>
            </a:fld>
            <a:endParaRPr lang="de-DE" dirty="0"/>
          </a:p>
        </p:txBody>
      </p:sp>
      <p:sp>
        <p:nvSpPr>
          <p:cNvPr id="6" name="Textplatzhalter 5">
            <a:extLst>
              <a:ext uri="{FF2B5EF4-FFF2-40B4-BE49-F238E27FC236}">
                <a16:creationId xmlns:a16="http://schemas.microsoft.com/office/drawing/2014/main" id="{BB1F5A3E-80EF-4ED8-B13B-8F9C8D0778A9}"/>
              </a:ext>
            </a:extLst>
          </p:cNvPr>
          <p:cNvSpPr>
            <a:spLocks noGrp="1"/>
          </p:cNvSpPr>
          <p:nvPr>
            <p:ph type="body" sz="quarter" idx="13"/>
          </p:nvPr>
        </p:nvSpPr>
        <p:spPr/>
        <p:txBody>
          <a:bodyPr/>
          <a:lstStyle/>
          <a:p>
            <a:r>
              <a:rPr lang="de-DE" dirty="0"/>
              <a:t>9.5 Terrestrische Navigation</a:t>
            </a:r>
          </a:p>
          <a:p>
            <a:endParaRPr lang="de-DE" dirty="0"/>
          </a:p>
        </p:txBody>
      </p:sp>
    </p:spTree>
    <p:extLst>
      <p:ext uri="{BB962C8B-B14F-4D97-AF65-F5344CB8AC3E}">
        <p14:creationId xmlns:p14="http://schemas.microsoft.com/office/powerpoint/2010/main" val="33223251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3FA322-B917-4B15-B9E1-8FF8BF74478D}"/>
              </a:ext>
            </a:extLst>
          </p:cNvPr>
          <p:cNvSpPr>
            <a:spLocks noGrp="1"/>
          </p:cNvSpPr>
          <p:nvPr>
            <p:ph type="title"/>
          </p:nvPr>
        </p:nvSpPr>
        <p:spPr/>
        <p:txBody>
          <a:bodyPr>
            <a:noAutofit/>
          </a:bodyPr>
          <a:lstStyle/>
          <a:p>
            <a:r>
              <a:rPr lang="de-DE" sz="2800" dirty="0"/>
              <a:t>Terrestrische Navigation</a:t>
            </a:r>
          </a:p>
        </p:txBody>
      </p:sp>
      <p:sp>
        <p:nvSpPr>
          <p:cNvPr id="3" name="Inhaltsplatzhalter 2">
            <a:extLst>
              <a:ext uri="{FF2B5EF4-FFF2-40B4-BE49-F238E27FC236}">
                <a16:creationId xmlns:a16="http://schemas.microsoft.com/office/drawing/2014/main" id="{82D91192-5D50-49E4-B1FC-E421C191A2E5}"/>
              </a:ext>
            </a:extLst>
          </p:cNvPr>
          <p:cNvSpPr>
            <a:spLocks noGrp="1"/>
          </p:cNvSpPr>
          <p:nvPr>
            <p:ph sz="half" idx="1"/>
          </p:nvPr>
        </p:nvSpPr>
        <p:spPr>
          <a:xfrm>
            <a:off x="189185" y="924910"/>
            <a:ext cx="11793017" cy="5475890"/>
          </a:xfrm>
        </p:spPr>
        <p:txBody>
          <a:bodyPr>
            <a:normAutofit fontScale="92500" lnSpcReduction="20000"/>
          </a:bodyPr>
          <a:lstStyle/>
          <a:p>
            <a:r>
              <a:rPr lang="de-DE" dirty="0"/>
              <a:t>Leitlinien</a:t>
            </a:r>
          </a:p>
          <a:p>
            <a:pPr marL="457200" lvl="1" indent="0">
              <a:buNone/>
            </a:pPr>
            <a:r>
              <a:rPr lang="de-DE" dirty="0"/>
              <a:t>Parallel zum Kurs – führen zum Ziel</a:t>
            </a:r>
          </a:p>
          <a:p>
            <a:pPr marL="457200" lvl="1" indent="0">
              <a:buNone/>
            </a:pPr>
            <a:r>
              <a:rPr lang="de-DE" dirty="0"/>
              <a:t>Autobahnen, Flüsse, Kanäle, Küstenlinien, Bahnlinien ein und zweigleisig …</a:t>
            </a:r>
          </a:p>
          <a:p>
            <a:pPr marL="457200" lvl="1" indent="0">
              <a:buNone/>
            </a:pPr>
            <a:endParaRPr lang="de-DE" u="sng" dirty="0"/>
          </a:p>
          <a:p>
            <a:pPr marL="457200" lvl="1" indent="0">
              <a:buNone/>
            </a:pPr>
            <a:r>
              <a:rPr lang="de-DE" u="sng" dirty="0"/>
              <a:t>Vorsicht Verwechselungsgefahr</a:t>
            </a:r>
            <a:r>
              <a:rPr lang="de-DE" dirty="0"/>
              <a:t>!</a:t>
            </a:r>
          </a:p>
          <a:p>
            <a:pPr marL="914400" lvl="2" indent="0">
              <a:buNone/>
            </a:pPr>
            <a:r>
              <a:rPr lang="de-DE" dirty="0"/>
              <a:t>-   bei Bundes- und Staatsstraßen</a:t>
            </a:r>
          </a:p>
          <a:p>
            <a:pPr lvl="2">
              <a:buFontTx/>
              <a:buChar char="-"/>
            </a:pPr>
            <a:r>
              <a:rPr lang="de-DE" dirty="0"/>
              <a:t>bei kleineren Flüssen und Bächen</a:t>
            </a:r>
          </a:p>
          <a:p>
            <a:pPr lvl="2">
              <a:buFontTx/>
              <a:buChar char="-"/>
            </a:pPr>
            <a:r>
              <a:rPr lang="de-DE" dirty="0"/>
              <a:t>bei Autobahnen in Ballungsräumen (Ruhrgebiet)</a:t>
            </a:r>
          </a:p>
          <a:p>
            <a:pPr lvl="2">
              <a:buFontTx/>
              <a:buChar char="-"/>
            </a:pPr>
            <a:r>
              <a:rPr lang="de-DE" dirty="0"/>
              <a:t>Kleine Ortschaften</a:t>
            </a:r>
          </a:p>
          <a:p>
            <a:pPr marL="457200" lvl="1" indent="0">
              <a:buNone/>
            </a:pPr>
            <a:endParaRPr lang="de-DE" dirty="0"/>
          </a:p>
          <a:p>
            <a:r>
              <a:rPr lang="de-DE" dirty="0"/>
              <a:t>Auffanglinien</a:t>
            </a:r>
          </a:p>
          <a:p>
            <a:pPr marL="457200" lvl="1" indent="0">
              <a:buNone/>
            </a:pPr>
            <a:r>
              <a:rPr lang="de-DE" dirty="0"/>
              <a:t>Wie oben aber quer zum Kurs – verhindern ein unbeabsichtigtes Überfliegen des Ziels und können bei seitlicher Abweichung zum Aufnehmen der Kurslinie benutzt werden</a:t>
            </a:r>
          </a:p>
          <a:p>
            <a:r>
              <a:rPr lang="de-DE" dirty="0"/>
              <a:t>Punktziele</a:t>
            </a:r>
          </a:p>
          <a:p>
            <a:pPr marL="457200" lvl="1" indent="0">
              <a:buNone/>
            </a:pPr>
            <a:r>
              <a:rPr lang="de-DE" dirty="0"/>
              <a:t>Flugplätze, Fernmeldetürme, Städte, Ortschaften, kleine Seen, markante Gebäude (Ruinen, Schlösser, etc.</a:t>
            </a:r>
          </a:p>
          <a:p>
            <a:pPr marL="457200" lvl="1" indent="0">
              <a:buNone/>
            </a:pPr>
            <a:r>
              <a:rPr lang="de-DE" dirty="0"/>
              <a:t>Windräder und Windparks sofern unverwechselbar !</a:t>
            </a:r>
          </a:p>
          <a:p>
            <a:r>
              <a:rPr lang="de-DE" dirty="0"/>
              <a:t>Flächenziele</a:t>
            </a:r>
          </a:p>
          <a:p>
            <a:pPr marL="457200" lvl="1" indent="0">
              <a:buNone/>
            </a:pPr>
            <a:r>
              <a:rPr lang="de-DE" dirty="0"/>
              <a:t>Waldgebiete, größere Seen, Gebirgszüge</a:t>
            </a:r>
          </a:p>
        </p:txBody>
      </p:sp>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34</a:t>
            </a:fld>
            <a:endParaRPr lang="de-DE" dirty="0"/>
          </a:p>
        </p:txBody>
      </p:sp>
      <p:sp>
        <p:nvSpPr>
          <p:cNvPr id="6" name="Textplatzhalter 5">
            <a:extLst>
              <a:ext uri="{FF2B5EF4-FFF2-40B4-BE49-F238E27FC236}">
                <a16:creationId xmlns:a16="http://schemas.microsoft.com/office/drawing/2014/main" id="{BB1F5A3E-80EF-4ED8-B13B-8F9C8D0778A9}"/>
              </a:ext>
            </a:extLst>
          </p:cNvPr>
          <p:cNvSpPr>
            <a:spLocks noGrp="1"/>
          </p:cNvSpPr>
          <p:nvPr>
            <p:ph type="body" sz="quarter" idx="13"/>
          </p:nvPr>
        </p:nvSpPr>
        <p:spPr/>
        <p:txBody>
          <a:bodyPr/>
          <a:lstStyle/>
          <a:p>
            <a:r>
              <a:rPr lang="de-DE" dirty="0"/>
              <a:t>9.5 Terrestrische Navigation</a:t>
            </a:r>
          </a:p>
          <a:p>
            <a:endParaRPr lang="de-DE" dirty="0"/>
          </a:p>
        </p:txBody>
      </p:sp>
    </p:spTree>
    <p:extLst>
      <p:ext uri="{BB962C8B-B14F-4D97-AF65-F5344CB8AC3E}">
        <p14:creationId xmlns:p14="http://schemas.microsoft.com/office/powerpoint/2010/main" val="8862203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6EC4F2-2D11-409F-9856-A1034EB51FBF}"/>
              </a:ext>
            </a:extLst>
          </p:cNvPr>
          <p:cNvSpPr>
            <a:spLocks noGrp="1"/>
          </p:cNvSpPr>
          <p:nvPr>
            <p:ph type="title"/>
          </p:nvPr>
        </p:nvSpPr>
        <p:spPr/>
        <p:txBody>
          <a:bodyPr>
            <a:normAutofit fontScale="90000"/>
          </a:bodyPr>
          <a:lstStyle/>
          <a:p>
            <a:r>
              <a:rPr lang="de-DE" sz="3600" dirty="0"/>
              <a:t>Terrestrische Navigation</a:t>
            </a:r>
            <a:endParaRPr lang="de-CH" dirty="0"/>
          </a:p>
        </p:txBody>
      </p:sp>
      <p:sp>
        <p:nvSpPr>
          <p:cNvPr id="3" name="Foliennummernplatzhalter 2">
            <a:extLst>
              <a:ext uri="{FF2B5EF4-FFF2-40B4-BE49-F238E27FC236}">
                <a16:creationId xmlns:a16="http://schemas.microsoft.com/office/drawing/2014/main" id="{00916447-E6AC-4413-8A27-92B3E1462F0C}"/>
              </a:ext>
            </a:extLst>
          </p:cNvPr>
          <p:cNvSpPr>
            <a:spLocks noGrp="1"/>
          </p:cNvSpPr>
          <p:nvPr>
            <p:ph type="sldNum" sz="quarter" idx="12"/>
          </p:nvPr>
        </p:nvSpPr>
        <p:spPr/>
        <p:txBody>
          <a:bodyPr/>
          <a:lstStyle/>
          <a:p>
            <a:fld id="{1BAF13B1-D0BA-4A19-B609-64C08BFDA19E}" type="slidenum">
              <a:rPr lang="de-DE" smtClean="0"/>
              <a:pPr/>
              <a:t>35</a:t>
            </a:fld>
            <a:endParaRPr lang="de-DE" dirty="0"/>
          </a:p>
        </p:txBody>
      </p:sp>
      <p:sp>
        <p:nvSpPr>
          <p:cNvPr id="4" name="Textplatzhalter 3">
            <a:extLst>
              <a:ext uri="{FF2B5EF4-FFF2-40B4-BE49-F238E27FC236}">
                <a16:creationId xmlns:a16="http://schemas.microsoft.com/office/drawing/2014/main" id="{95ECEE09-FF4C-466F-9963-64DF1B4BBDEE}"/>
              </a:ext>
            </a:extLst>
          </p:cNvPr>
          <p:cNvSpPr>
            <a:spLocks noGrp="1"/>
          </p:cNvSpPr>
          <p:nvPr>
            <p:ph type="body" sz="quarter" idx="13"/>
          </p:nvPr>
        </p:nvSpPr>
        <p:spPr/>
        <p:txBody>
          <a:bodyPr/>
          <a:lstStyle/>
          <a:p>
            <a:r>
              <a:rPr lang="de-DE" dirty="0"/>
              <a:t>9.5 Terrestrische Navigation</a:t>
            </a:r>
          </a:p>
          <a:p>
            <a:endParaRPr lang="de-CH" dirty="0"/>
          </a:p>
        </p:txBody>
      </p:sp>
      <p:pic>
        <p:nvPicPr>
          <p:cNvPr id="6" name="Grafik 5">
            <a:extLst>
              <a:ext uri="{FF2B5EF4-FFF2-40B4-BE49-F238E27FC236}">
                <a16:creationId xmlns:a16="http://schemas.microsoft.com/office/drawing/2014/main" id="{5BDAB29B-7F03-4695-8072-BBD834B24B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5034" y="1146138"/>
            <a:ext cx="7041931" cy="5281448"/>
          </a:xfrm>
          <a:prstGeom prst="rect">
            <a:avLst/>
          </a:prstGeom>
        </p:spPr>
      </p:pic>
      <p:sp>
        <p:nvSpPr>
          <p:cNvPr id="5" name="Textfeld 4">
            <a:extLst>
              <a:ext uri="{FF2B5EF4-FFF2-40B4-BE49-F238E27FC236}">
                <a16:creationId xmlns:a16="http://schemas.microsoft.com/office/drawing/2014/main" id="{B9795E8E-894B-910E-4E6E-A53999B6FA42}"/>
              </a:ext>
            </a:extLst>
          </p:cNvPr>
          <p:cNvSpPr txBox="1"/>
          <p:nvPr/>
        </p:nvSpPr>
        <p:spPr>
          <a:xfrm>
            <a:off x="2575034" y="764703"/>
            <a:ext cx="2740622" cy="384721"/>
          </a:xfrm>
          <a:prstGeom prst="rect">
            <a:avLst/>
          </a:prstGeom>
          <a:noFill/>
        </p:spPr>
        <p:txBody>
          <a:bodyPr wrap="none" rtlCol="0">
            <a:spAutoFit/>
          </a:bodyPr>
          <a:lstStyle/>
          <a:p>
            <a:r>
              <a:rPr lang="de-CH" sz="1900" dirty="0"/>
              <a:t>Segelflugkarte 1 : 300 000</a:t>
            </a:r>
          </a:p>
        </p:txBody>
      </p:sp>
    </p:spTree>
    <p:extLst>
      <p:ext uri="{BB962C8B-B14F-4D97-AF65-F5344CB8AC3E}">
        <p14:creationId xmlns:p14="http://schemas.microsoft.com/office/powerpoint/2010/main" val="38781412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DA21AE-4F4B-4DF6-AC59-ED80E17BB80C}"/>
              </a:ext>
            </a:extLst>
          </p:cNvPr>
          <p:cNvSpPr>
            <a:spLocks noGrp="1"/>
          </p:cNvSpPr>
          <p:nvPr>
            <p:ph type="title"/>
          </p:nvPr>
        </p:nvSpPr>
        <p:spPr/>
        <p:txBody>
          <a:bodyPr>
            <a:normAutofit fontScale="90000"/>
          </a:bodyPr>
          <a:lstStyle/>
          <a:p>
            <a:r>
              <a:rPr lang="de-DE" sz="3600" dirty="0"/>
              <a:t>Terrestrische Navigation</a:t>
            </a:r>
            <a:endParaRPr lang="de-CH" dirty="0"/>
          </a:p>
        </p:txBody>
      </p:sp>
      <p:sp>
        <p:nvSpPr>
          <p:cNvPr id="3" name="Foliennummernplatzhalter 2">
            <a:extLst>
              <a:ext uri="{FF2B5EF4-FFF2-40B4-BE49-F238E27FC236}">
                <a16:creationId xmlns:a16="http://schemas.microsoft.com/office/drawing/2014/main" id="{EF87EFA9-62CF-4006-985B-D7C69FC96770}"/>
              </a:ext>
            </a:extLst>
          </p:cNvPr>
          <p:cNvSpPr>
            <a:spLocks noGrp="1"/>
          </p:cNvSpPr>
          <p:nvPr>
            <p:ph type="sldNum" sz="quarter" idx="12"/>
          </p:nvPr>
        </p:nvSpPr>
        <p:spPr/>
        <p:txBody>
          <a:bodyPr/>
          <a:lstStyle/>
          <a:p>
            <a:fld id="{1BAF13B1-D0BA-4A19-B609-64C08BFDA19E}" type="slidenum">
              <a:rPr lang="de-DE" smtClean="0"/>
              <a:pPr/>
              <a:t>36</a:t>
            </a:fld>
            <a:endParaRPr lang="de-DE" dirty="0"/>
          </a:p>
        </p:txBody>
      </p:sp>
      <p:sp>
        <p:nvSpPr>
          <p:cNvPr id="4" name="Textplatzhalter 3">
            <a:extLst>
              <a:ext uri="{FF2B5EF4-FFF2-40B4-BE49-F238E27FC236}">
                <a16:creationId xmlns:a16="http://schemas.microsoft.com/office/drawing/2014/main" id="{902C0E47-B0B6-4ACC-B6DC-92105C60884B}"/>
              </a:ext>
            </a:extLst>
          </p:cNvPr>
          <p:cNvSpPr>
            <a:spLocks noGrp="1"/>
          </p:cNvSpPr>
          <p:nvPr>
            <p:ph type="body" sz="quarter" idx="13"/>
          </p:nvPr>
        </p:nvSpPr>
        <p:spPr/>
        <p:txBody>
          <a:bodyPr/>
          <a:lstStyle/>
          <a:p>
            <a:r>
              <a:rPr lang="de-DE" dirty="0"/>
              <a:t>9.5 Terrestrische Navigation</a:t>
            </a:r>
          </a:p>
          <a:p>
            <a:endParaRPr lang="de-CH" dirty="0"/>
          </a:p>
        </p:txBody>
      </p:sp>
      <p:pic>
        <p:nvPicPr>
          <p:cNvPr id="6" name="Grafik 5" descr="Ein Bild, das Karte enthält.&#10;&#10;Automatisch generierte Beschreibung">
            <a:extLst>
              <a:ext uri="{FF2B5EF4-FFF2-40B4-BE49-F238E27FC236}">
                <a16:creationId xmlns:a16="http://schemas.microsoft.com/office/drawing/2014/main" id="{671DC9E9-45D7-4223-A520-F64A44EBBA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9118" y="1198179"/>
            <a:ext cx="7010399" cy="5257800"/>
          </a:xfrm>
          <a:prstGeom prst="rect">
            <a:avLst/>
          </a:prstGeom>
        </p:spPr>
      </p:pic>
      <p:sp>
        <p:nvSpPr>
          <p:cNvPr id="5" name="Textfeld 4">
            <a:extLst>
              <a:ext uri="{FF2B5EF4-FFF2-40B4-BE49-F238E27FC236}">
                <a16:creationId xmlns:a16="http://schemas.microsoft.com/office/drawing/2014/main" id="{983A657B-9CDF-B829-BD23-87BE880F055F}"/>
              </a:ext>
            </a:extLst>
          </p:cNvPr>
          <p:cNvSpPr txBox="1"/>
          <p:nvPr/>
        </p:nvSpPr>
        <p:spPr>
          <a:xfrm>
            <a:off x="2659118" y="797193"/>
            <a:ext cx="2534284" cy="384721"/>
          </a:xfrm>
          <a:prstGeom prst="rect">
            <a:avLst/>
          </a:prstGeom>
          <a:noFill/>
        </p:spPr>
        <p:txBody>
          <a:bodyPr wrap="none" rtlCol="0">
            <a:spAutoFit/>
          </a:bodyPr>
          <a:lstStyle/>
          <a:p>
            <a:r>
              <a:rPr lang="de-CH" sz="1900" dirty="0"/>
              <a:t>Landeskarte 1 : 100 000</a:t>
            </a:r>
          </a:p>
        </p:txBody>
      </p:sp>
    </p:spTree>
    <p:extLst>
      <p:ext uri="{BB962C8B-B14F-4D97-AF65-F5344CB8AC3E}">
        <p14:creationId xmlns:p14="http://schemas.microsoft.com/office/powerpoint/2010/main" val="14061857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FD8574-2C29-4833-8366-F7F62605B1A7}"/>
              </a:ext>
            </a:extLst>
          </p:cNvPr>
          <p:cNvSpPr>
            <a:spLocks noGrp="1"/>
          </p:cNvSpPr>
          <p:nvPr>
            <p:ph type="title"/>
          </p:nvPr>
        </p:nvSpPr>
        <p:spPr/>
        <p:txBody>
          <a:bodyPr>
            <a:normAutofit fontScale="90000"/>
          </a:bodyPr>
          <a:lstStyle/>
          <a:p>
            <a:r>
              <a:rPr lang="de-DE" sz="3600" dirty="0"/>
              <a:t>Terrestrische Navigation</a:t>
            </a:r>
            <a:endParaRPr lang="de-CH" dirty="0"/>
          </a:p>
        </p:txBody>
      </p:sp>
      <p:sp>
        <p:nvSpPr>
          <p:cNvPr id="3" name="Foliennummernplatzhalter 2">
            <a:extLst>
              <a:ext uri="{FF2B5EF4-FFF2-40B4-BE49-F238E27FC236}">
                <a16:creationId xmlns:a16="http://schemas.microsoft.com/office/drawing/2014/main" id="{5ED09EBA-B8C6-4329-9286-729F0AECCCEE}"/>
              </a:ext>
            </a:extLst>
          </p:cNvPr>
          <p:cNvSpPr>
            <a:spLocks noGrp="1"/>
          </p:cNvSpPr>
          <p:nvPr>
            <p:ph type="sldNum" sz="quarter" idx="12"/>
          </p:nvPr>
        </p:nvSpPr>
        <p:spPr/>
        <p:txBody>
          <a:bodyPr/>
          <a:lstStyle/>
          <a:p>
            <a:fld id="{1BAF13B1-D0BA-4A19-B609-64C08BFDA19E}" type="slidenum">
              <a:rPr lang="de-DE" smtClean="0"/>
              <a:pPr/>
              <a:t>37</a:t>
            </a:fld>
            <a:endParaRPr lang="de-DE" dirty="0"/>
          </a:p>
        </p:txBody>
      </p:sp>
      <p:sp>
        <p:nvSpPr>
          <p:cNvPr id="4" name="Textplatzhalter 3">
            <a:extLst>
              <a:ext uri="{FF2B5EF4-FFF2-40B4-BE49-F238E27FC236}">
                <a16:creationId xmlns:a16="http://schemas.microsoft.com/office/drawing/2014/main" id="{FC183772-3582-47DA-8849-10992C8B58DD}"/>
              </a:ext>
            </a:extLst>
          </p:cNvPr>
          <p:cNvSpPr>
            <a:spLocks noGrp="1"/>
          </p:cNvSpPr>
          <p:nvPr>
            <p:ph type="body" sz="quarter" idx="13"/>
          </p:nvPr>
        </p:nvSpPr>
        <p:spPr/>
        <p:txBody>
          <a:bodyPr/>
          <a:lstStyle/>
          <a:p>
            <a:r>
              <a:rPr lang="de-DE" dirty="0"/>
              <a:t>9.5 Terrestrische Navigation</a:t>
            </a:r>
          </a:p>
          <a:p>
            <a:endParaRPr lang="de-CH" dirty="0"/>
          </a:p>
        </p:txBody>
      </p:sp>
      <p:pic>
        <p:nvPicPr>
          <p:cNvPr id="6" name="Grafik 5" descr="Ein Bild, das Himmel, Berg, draußen, Natur enthält.&#10;&#10;Automatisch generierte Beschreibung">
            <a:extLst>
              <a:ext uri="{FF2B5EF4-FFF2-40B4-BE49-F238E27FC236}">
                <a16:creationId xmlns:a16="http://schemas.microsoft.com/office/drawing/2014/main" id="{A3622999-BBEB-4AB1-82F9-ED4254B81D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9118" y="1245476"/>
            <a:ext cx="6947338" cy="5210503"/>
          </a:xfrm>
          <a:prstGeom prst="rect">
            <a:avLst/>
          </a:prstGeom>
        </p:spPr>
      </p:pic>
      <p:sp>
        <p:nvSpPr>
          <p:cNvPr id="5" name="Textfeld 4">
            <a:extLst>
              <a:ext uri="{FF2B5EF4-FFF2-40B4-BE49-F238E27FC236}">
                <a16:creationId xmlns:a16="http://schemas.microsoft.com/office/drawing/2014/main" id="{5D1B1420-7A5F-766F-EB45-6BD4A225B666}"/>
              </a:ext>
            </a:extLst>
          </p:cNvPr>
          <p:cNvSpPr txBox="1"/>
          <p:nvPr/>
        </p:nvSpPr>
        <p:spPr>
          <a:xfrm>
            <a:off x="2659118" y="780414"/>
            <a:ext cx="4984378" cy="384721"/>
          </a:xfrm>
          <a:prstGeom prst="rect">
            <a:avLst/>
          </a:prstGeom>
          <a:noFill/>
        </p:spPr>
        <p:txBody>
          <a:bodyPr wrap="none" rtlCol="0">
            <a:spAutoFit/>
          </a:bodyPr>
          <a:lstStyle/>
          <a:p>
            <a:r>
              <a:rPr lang="de-CH" sz="1900" dirty="0"/>
              <a:t>Realität von Westen gesehen aus ca. 1700 m / M</a:t>
            </a:r>
          </a:p>
        </p:txBody>
      </p:sp>
    </p:spTree>
    <p:extLst>
      <p:ext uri="{BB962C8B-B14F-4D97-AF65-F5344CB8AC3E}">
        <p14:creationId xmlns:p14="http://schemas.microsoft.com/office/powerpoint/2010/main" val="29076989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C0863E-7584-43A6-B261-D574775E48B2}"/>
              </a:ext>
            </a:extLst>
          </p:cNvPr>
          <p:cNvSpPr>
            <a:spLocks noGrp="1"/>
          </p:cNvSpPr>
          <p:nvPr>
            <p:ph type="title"/>
          </p:nvPr>
        </p:nvSpPr>
        <p:spPr/>
        <p:txBody>
          <a:bodyPr>
            <a:normAutofit fontScale="90000"/>
          </a:bodyPr>
          <a:lstStyle/>
          <a:p>
            <a:r>
              <a:rPr lang="de-DE" sz="3600" dirty="0"/>
              <a:t>Terrestrische Navigation</a:t>
            </a:r>
            <a:endParaRPr lang="de-CH" dirty="0"/>
          </a:p>
        </p:txBody>
      </p:sp>
      <p:sp>
        <p:nvSpPr>
          <p:cNvPr id="3" name="Foliennummernplatzhalter 2">
            <a:extLst>
              <a:ext uri="{FF2B5EF4-FFF2-40B4-BE49-F238E27FC236}">
                <a16:creationId xmlns:a16="http://schemas.microsoft.com/office/drawing/2014/main" id="{E0C3B510-CEC8-4EE5-A283-142ED3C96CE7}"/>
              </a:ext>
            </a:extLst>
          </p:cNvPr>
          <p:cNvSpPr>
            <a:spLocks noGrp="1"/>
          </p:cNvSpPr>
          <p:nvPr>
            <p:ph type="sldNum" sz="quarter" idx="12"/>
          </p:nvPr>
        </p:nvSpPr>
        <p:spPr/>
        <p:txBody>
          <a:bodyPr/>
          <a:lstStyle/>
          <a:p>
            <a:fld id="{1BAF13B1-D0BA-4A19-B609-64C08BFDA19E}" type="slidenum">
              <a:rPr lang="de-DE" smtClean="0"/>
              <a:pPr/>
              <a:t>38</a:t>
            </a:fld>
            <a:endParaRPr lang="de-DE" dirty="0"/>
          </a:p>
        </p:txBody>
      </p:sp>
      <p:sp>
        <p:nvSpPr>
          <p:cNvPr id="4" name="Textplatzhalter 3">
            <a:extLst>
              <a:ext uri="{FF2B5EF4-FFF2-40B4-BE49-F238E27FC236}">
                <a16:creationId xmlns:a16="http://schemas.microsoft.com/office/drawing/2014/main" id="{0F290641-3044-475A-A3DA-2A4A5B67FBEB}"/>
              </a:ext>
            </a:extLst>
          </p:cNvPr>
          <p:cNvSpPr>
            <a:spLocks noGrp="1"/>
          </p:cNvSpPr>
          <p:nvPr>
            <p:ph type="body" sz="quarter" idx="13"/>
          </p:nvPr>
        </p:nvSpPr>
        <p:spPr/>
        <p:txBody>
          <a:bodyPr/>
          <a:lstStyle/>
          <a:p>
            <a:r>
              <a:rPr lang="de-DE" dirty="0"/>
              <a:t>9.5 Terrestrische Navigation</a:t>
            </a:r>
          </a:p>
          <a:p>
            <a:endParaRPr lang="de-CH" dirty="0"/>
          </a:p>
        </p:txBody>
      </p:sp>
      <p:pic>
        <p:nvPicPr>
          <p:cNvPr id="6" name="Grafik 5" descr="Ein Bild, das Karte enthält.&#10;&#10;Automatisch generierte Beschreibung">
            <a:extLst>
              <a:ext uri="{FF2B5EF4-FFF2-40B4-BE49-F238E27FC236}">
                <a16:creationId xmlns:a16="http://schemas.microsoft.com/office/drawing/2014/main" id="{BA6119D1-9D4E-4800-85F8-CF061BF1FC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9559" y="1273014"/>
            <a:ext cx="6992882" cy="5244662"/>
          </a:xfrm>
          <a:prstGeom prst="rect">
            <a:avLst/>
          </a:prstGeom>
        </p:spPr>
      </p:pic>
      <p:sp>
        <p:nvSpPr>
          <p:cNvPr id="5" name="Textfeld 4">
            <a:extLst>
              <a:ext uri="{FF2B5EF4-FFF2-40B4-BE49-F238E27FC236}">
                <a16:creationId xmlns:a16="http://schemas.microsoft.com/office/drawing/2014/main" id="{5ACA1D08-B189-6608-ECEE-3F314355E8AD}"/>
              </a:ext>
            </a:extLst>
          </p:cNvPr>
          <p:cNvSpPr txBox="1"/>
          <p:nvPr/>
        </p:nvSpPr>
        <p:spPr>
          <a:xfrm>
            <a:off x="2599559" y="838801"/>
            <a:ext cx="2740622" cy="384721"/>
          </a:xfrm>
          <a:prstGeom prst="rect">
            <a:avLst/>
          </a:prstGeom>
          <a:noFill/>
        </p:spPr>
        <p:txBody>
          <a:bodyPr wrap="none" rtlCol="0">
            <a:spAutoFit/>
          </a:bodyPr>
          <a:lstStyle/>
          <a:p>
            <a:r>
              <a:rPr lang="de-CH" sz="1900" dirty="0"/>
              <a:t>Segelflugkarte 1 : 300 000</a:t>
            </a:r>
          </a:p>
        </p:txBody>
      </p:sp>
    </p:spTree>
    <p:extLst>
      <p:ext uri="{BB962C8B-B14F-4D97-AF65-F5344CB8AC3E}">
        <p14:creationId xmlns:p14="http://schemas.microsoft.com/office/powerpoint/2010/main" val="22955489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2B8662-8FE9-4783-854E-6288B3BADCA1}"/>
              </a:ext>
            </a:extLst>
          </p:cNvPr>
          <p:cNvSpPr>
            <a:spLocks noGrp="1"/>
          </p:cNvSpPr>
          <p:nvPr>
            <p:ph type="title"/>
          </p:nvPr>
        </p:nvSpPr>
        <p:spPr/>
        <p:txBody>
          <a:bodyPr>
            <a:normAutofit fontScale="90000"/>
          </a:bodyPr>
          <a:lstStyle/>
          <a:p>
            <a:r>
              <a:rPr lang="de-DE" sz="3600" dirty="0"/>
              <a:t>Terrestrische Navigation</a:t>
            </a:r>
            <a:endParaRPr lang="de-CH" dirty="0"/>
          </a:p>
        </p:txBody>
      </p:sp>
      <p:sp>
        <p:nvSpPr>
          <p:cNvPr id="3" name="Foliennummernplatzhalter 2">
            <a:extLst>
              <a:ext uri="{FF2B5EF4-FFF2-40B4-BE49-F238E27FC236}">
                <a16:creationId xmlns:a16="http://schemas.microsoft.com/office/drawing/2014/main" id="{FFE5B78C-FEFC-4454-A1C3-F3D829EDC143}"/>
              </a:ext>
            </a:extLst>
          </p:cNvPr>
          <p:cNvSpPr>
            <a:spLocks noGrp="1"/>
          </p:cNvSpPr>
          <p:nvPr>
            <p:ph type="sldNum" sz="quarter" idx="12"/>
          </p:nvPr>
        </p:nvSpPr>
        <p:spPr/>
        <p:txBody>
          <a:bodyPr/>
          <a:lstStyle/>
          <a:p>
            <a:fld id="{1BAF13B1-D0BA-4A19-B609-64C08BFDA19E}" type="slidenum">
              <a:rPr lang="de-DE" smtClean="0"/>
              <a:pPr/>
              <a:t>39</a:t>
            </a:fld>
            <a:endParaRPr lang="de-DE" dirty="0"/>
          </a:p>
        </p:txBody>
      </p:sp>
      <p:sp>
        <p:nvSpPr>
          <p:cNvPr id="4" name="Textplatzhalter 3">
            <a:extLst>
              <a:ext uri="{FF2B5EF4-FFF2-40B4-BE49-F238E27FC236}">
                <a16:creationId xmlns:a16="http://schemas.microsoft.com/office/drawing/2014/main" id="{1833A781-0FB6-474A-82C9-2E94409BBBF9}"/>
              </a:ext>
            </a:extLst>
          </p:cNvPr>
          <p:cNvSpPr>
            <a:spLocks noGrp="1"/>
          </p:cNvSpPr>
          <p:nvPr>
            <p:ph type="body" sz="quarter" idx="13"/>
          </p:nvPr>
        </p:nvSpPr>
        <p:spPr/>
        <p:txBody>
          <a:bodyPr/>
          <a:lstStyle/>
          <a:p>
            <a:r>
              <a:rPr lang="de-DE" dirty="0"/>
              <a:t>9.5 Terrestrische Navigation</a:t>
            </a:r>
          </a:p>
          <a:p>
            <a:endParaRPr lang="de-CH" dirty="0"/>
          </a:p>
        </p:txBody>
      </p:sp>
      <p:pic>
        <p:nvPicPr>
          <p:cNvPr id="6" name="Grafik 5" descr="Ein Bild, das Berg, Himmel, draußen, Natur enthält.&#10;&#10;Automatisch generierte Beschreibung">
            <a:extLst>
              <a:ext uri="{FF2B5EF4-FFF2-40B4-BE49-F238E27FC236}">
                <a16:creationId xmlns:a16="http://schemas.microsoft.com/office/drawing/2014/main" id="{15DFE31E-1323-4618-8AE4-2BFE866410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5544" y="1208690"/>
            <a:ext cx="7020911" cy="5265683"/>
          </a:xfrm>
          <a:prstGeom prst="rect">
            <a:avLst/>
          </a:prstGeom>
        </p:spPr>
      </p:pic>
      <p:sp>
        <p:nvSpPr>
          <p:cNvPr id="5" name="Textfeld 4">
            <a:extLst>
              <a:ext uri="{FF2B5EF4-FFF2-40B4-BE49-F238E27FC236}">
                <a16:creationId xmlns:a16="http://schemas.microsoft.com/office/drawing/2014/main" id="{56E13366-C5AD-1F94-8CD9-6DC8F898AD94}"/>
              </a:ext>
            </a:extLst>
          </p:cNvPr>
          <p:cNvSpPr txBox="1"/>
          <p:nvPr/>
        </p:nvSpPr>
        <p:spPr>
          <a:xfrm>
            <a:off x="2659118" y="780414"/>
            <a:ext cx="4979312" cy="384721"/>
          </a:xfrm>
          <a:prstGeom prst="rect">
            <a:avLst/>
          </a:prstGeom>
          <a:noFill/>
        </p:spPr>
        <p:txBody>
          <a:bodyPr wrap="none" rtlCol="0">
            <a:spAutoFit/>
          </a:bodyPr>
          <a:lstStyle/>
          <a:p>
            <a:r>
              <a:rPr lang="de-CH" sz="1900" dirty="0"/>
              <a:t>Realität von Norden gesehen aus ca. 2500 m / M</a:t>
            </a:r>
          </a:p>
        </p:txBody>
      </p:sp>
    </p:spTree>
    <p:extLst>
      <p:ext uri="{BB962C8B-B14F-4D97-AF65-F5344CB8AC3E}">
        <p14:creationId xmlns:p14="http://schemas.microsoft.com/office/powerpoint/2010/main" val="11262961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fik 14" descr="Ein Bild, das Karte enthält.&#10;&#10;Automatisch generierte Beschreibung">
            <a:extLst>
              <a:ext uri="{FF2B5EF4-FFF2-40B4-BE49-F238E27FC236}">
                <a16:creationId xmlns:a16="http://schemas.microsoft.com/office/drawing/2014/main" id="{FCEB358C-4F8C-ACCF-CB76-C0DD0F885E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5447" y="1944761"/>
            <a:ext cx="3862931" cy="4010715"/>
          </a:xfrm>
          <a:prstGeom prst="rect">
            <a:avLst/>
          </a:prstGeom>
        </p:spPr>
      </p:pic>
      <p:sp>
        <p:nvSpPr>
          <p:cNvPr id="2" name="Titel 1">
            <a:extLst>
              <a:ext uri="{FF2B5EF4-FFF2-40B4-BE49-F238E27FC236}">
                <a16:creationId xmlns:a16="http://schemas.microsoft.com/office/drawing/2014/main" id="{EA3FA322-B917-4B15-B9E1-8FF8BF74478D}"/>
              </a:ext>
            </a:extLst>
          </p:cNvPr>
          <p:cNvSpPr>
            <a:spLocks noGrp="1"/>
          </p:cNvSpPr>
          <p:nvPr>
            <p:ph type="title"/>
          </p:nvPr>
        </p:nvSpPr>
        <p:spPr/>
        <p:txBody>
          <a:bodyPr>
            <a:noAutofit/>
          </a:bodyPr>
          <a:lstStyle/>
          <a:p>
            <a:r>
              <a:rPr lang="de-DE" sz="2800" dirty="0"/>
              <a:t>9.3 Luftfahrtkarten</a:t>
            </a:r>
          </a:p>
        </p:txBody>
      </p:sp>
      <p:sp>
        <p:nvSpPr>
          <p:cNvPr id="4" name="Inhaltsplatzhalter 3">
            <a:extLst>
              <a:ext uri="{FF2B5EF4-FFF2-40B4-BE49-F238E27FC236}">
                <a16:creationId xmlns:a16="http://schemas.microsoft.com/office/drawing/2014/main" id="{B503C617-C722-48CC-9D69-8C2471D59E22}"/>
              </a:ext>
            </a:extLst>
          </p:cNvPr>
          <p:cNvSpPr>
            <a:spLocks noGrp="1"/>
          </p:cNvSpPr>
          <p:nvPr>
            <p:ph sz="half" idx="2"/>
          </p:nvPr>
        </p:nvSpPr>
        <p:spPr/>
        <p:txBody>
          <a:bodyPr/>
          <a:lstStyle/>
          <a:p>
            <a:endParaRPr lang="de-DE" dirty="0"/>
          </a:p>
          <a:p>
            <a:r>
              <a:rPr lang="de-DE" dirty="0"/>
              <a:t>Um sich in der Luft nach Sicht zurechtzufinden muss man wissen wo man sich befindet. Hierbei hilft ein Abbild der Erde des Bereichs in dem man sich gerade befindet.</a:t>
            </a:r>
          </a:p>
          <a:p>
            <a:r>
              <a:rPr lang="de-DE" dirty="0"/>
              <a:t>Eine Karte ist eine möglichst maßstabsgerechte Darstellung in einer ebenen Fläche</a:t>
            </a:r>
          </a:p>
          <a:p>
            <a:r>
              <a:rPr lang="de-DE" dirty="0"/>
              <a:t>Die Internationale Zivilluftfahrtorganisation (ICAO) schreibt vor, dass überall in der Luftfahrt ICAO-Karten verwendet werden müssen. Auf der ICAO Karte werden Länderübergreifend überall die gleichen Einheiten, Farben und Symbole verwendet.</a:t>
            </a:r>
          </a:p>
          <a:p>
            <a:r>
              <a:rPr lang="de-DE" dirty="0"/>
              <a:t>Es gibt verschieden Projektionsarten, alle haben Fehler und keine ist 100% perfekt.</a:t>
            </a:r>
          </a:p>
          <a:p>
            <a:endParaRPr lang="de-DE" dirty="0"/>
          </a:p>
        </p:txBody>
      </p:sp>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4</a:t>
            </a:fld>
            <a:endParaRPr lang="de-DE" dirty="0"/>
          </a:p>
        </p:txBody>
      </p:sp>
      <p:sp>
        <p:nvSpPr>
          <p:cNvPr id="6" name="Textplatzhalter 5">
            <a:extLst>
              <a:ext uri="{FF2B5EF4-FFF2-40B4-BE49-F238E27FC236}">
                <a16:creationId xmlns:a16="http://schemas.microsoft.com/office/drawing/2014/main" id="{BB1F5A3E-80EF-4ED8-B13B-8F9C8D0778A9}"/>
              </a:ext>
            </a:extLst>
          </p:cNvPr>
          <p:cNvSpPr>
            <a:spLocks noGrp="1"/>
          </p:cNvSpPr>
          <p:nvPr>
            <p:ph type="body" sz="quarter" idx="13"/>
          </p:nvPr>
        </p:nvSpPr>
        <p:spPr/>
        <p:txBody>
          <a:bodyPr/>
          <a:lstStyle/>
          <a:p>
            <a:r>
              <a:rPr lang="de-DE" dirty="0"/>
              <a:t>9.3 Luftfahrtkarten</a:t>
            </a:r>
          </a:p>
        </p:txBody>
      </p:sp>
      <p:sp>
        <p:nvSpPr>
          <p:cNvPr id="9" name="Textfeld 8"/>
          <p:cNvSpPr txBox="1"/>
          <p:nvPr/>
        </p:nvSpPr>
        <p:spPr>
          <a:xfrm>
            <a:off x="319218" y="1244837"/>
            <a:ext cx="2826327" cy="369332"/>
          </a:xfrm>
          <a:prstGeom prst="rect">
            <a:avLst/>
          </a:prstGeom>
          <a:noFill/>
        </p:spPr>
        <p:txBody>
          <a:bodyPr wrap="square" rtlCol="0">
            <a:spAutoFit/>
          </a:bodyPr>
          <a:lstStyle/>
          <a:p>
            <a:r>
              <a:rPr lang="de-DE" dirty="0"/>
              <a:t>Segelflugkarte Schweiz</a:t>
            </a:r>
          </a:p>
        </p:txBody>
      </p:sp>
      <p:sp>
        <p:nvSpPr>
          <p:cNvPr id="10" name="Textfeld 9"/>
          <p:cNvSpPr txBox="1"/>
          <p:nvPr/>
        </p:nvSpPr>
        <p:spPr>
          <a:xfrm>
            <a:off x="3345873" y="1270909"/>
            <a:ext cx="2826327" cy="369332"/>
          </a:xfrm>
          <a:prstGeom prst="rect">
            <a:avLst/>
          </a:prstGeom>
          <a:noFill/>
        </p:spPr>
        <p:txBody>
          <a:bodyPr wrap="square" rtlCol="0">
            <a:spAutoFit/>
          </a:bodyPr>
          <a:lstStyle/>
          <a:p>
            <a:r>
              <a:rPr lang="de-DE" dirty="0"/>
              <a:t>ICAO Karte Schweiz</a:t>
            </a:r>
          </a:p>
        </p:txBody>
      </p:sp>
      <p:pic>
        <p:nvPicPr>
          <p:cNvPr id="13" name="Inhaltsplatzhalter 12" descr="Ein Bild, das Karte enthält.&#10;&#10;Automatisch generierte Beschreibung">
            <a:extLst>
              <a:ext uri="{FF2B5EF4-FFF2-40B4-BE49-F238E27FC236}">
                <a16:creationId xmlns:a16="http://schemas.microsoft.com/office/drawing/2014/main" id="{0D0AF62D-7E41-7B9A-F1DD-785A99AD8A3C}"/>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12132" y="1944761"/>
            <a:ext cx="2533084" cy="4010715"/>
          </a:xfrm>
        </p:spPr>
      </p:pic>
    </p:spTree>
    <p:extLst>
      <p:ext uri="{BB962C8B-B14F-4D97-AF65-F5344CB8AC3E}">
        <p14:creationId xmlns:p14="http://schemas.microsoft.com/office/powerpoint/2010/main" val="12350574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3B5235-E3DF-464C-BEC1-129F71BE14A6}"/>
              </a:ext>
            </a:extLst>
          </p:cNvPr>
          <p:cNvSpPr>
            <a:spLocks noGrp="1"/>
          </p:cNvSpPr>
          <p:nvPr>
            <p:ph type="title"/>
          </p:nvPr>
        </p:nvSpPr>
        <p:spPr/>
        <p:txBody>
          <a:bodyPr>
            <a:normAutofit fontScale="90000"/>
          </a:bodyPr>
          <a:lstStyle/>
          <a:p>
            <a:r>
              <a:rPr lang="de-DE" sz="3600" dirty="0"/>
              <a:t>Terrestrische Navigation</a:t>
            </a:r>
            <a:endParaRPr lang="de-CH" dirty="0"/>
          </a:p>
        </p:txBody>
      </p:sp>
      <p:sp>
        <p:nvSpPr>
          <p:cNvPr id="3" name="Foliennummernplatzhalter 2">
            <a:extLst>
              <a:ext uri="{FF2B5EF4-FFF2-40B4-BE49-F238E27FC236}">
                <a16:creationId xmlns:a16="http://schemas.microsoft.com/office/drawing/2014/main" id="{1B7F2B57-7538-41E2-A925-DD593AC4721C}"/>
              </a:ext>
            </a:extLst>
          </p:cNvPr>
          <p:cNvSpPr>
            <a:spLocks noGrp="1"/>
          </p:cNvSpPr>
          <p:nvPr>
            <p:ph type="sldNum" sz="quarter" idx="12"/>
          </p:nvPr>
        </p:nvSpPr>
        <p:spPr/>
        <p:txBody>
          <a:bodyPr/>
          <a:lstStyle/>
          <a:p>
            <a:fld id="{1BAF13B1-D0BA-4A19-B609-64C08BFDA19E}" type="slidenum">
              <a:rPr lang="de-DE" smtClean="0"/>
              <a:pPr/>
              <a:t>40</a:t>
            </a:fld>
            <a:endParaRPr lang="de-DE" dirty="0"/>
          </a:p>
        </p:txBody>
      </p:sp>
      <p:sp>
        <p:nvSpPr>
          <p:cNvPr id="4" name="Textplatzhalter 3">
            <a:extLst>
              <a:ext uri="{FF2B5EF4-FFF2-40B4-BE49-F238E27FC236}">
                <a16:creationId xmlns:a16="http://schemas.microsoft.com/office/drawing/2014/main" id="{AFBFE3B0-894E-4E88-9620-3FD96F8570DB}"/>
              </a:ext>
            </a:extLst>
          </p:cNvPr>
          <p:cNvSpPr>
            <a:spLocks noGrp="1"/>
          </p:cNvSpPr>
          <p:nvPr>
            <p:ph type="body" sz="quarter" idx="13"/>
          </p:nvPr>
        </p:nvSpPr>
        <p:spPr/>
        <p:txBody>
          <a:bodyPr/>
          <a:lstStyle/>
          <a:p>
            <a:r>
              <a:rPr lang="de-DE" dirty="0"/>
              <a:t>9.5 Terrestrische Navigation</a:t>
            </a:r>
          </a:p>
          <a:p>
            <a:endParaRPr lang="de-CH" dirty="0"/>
          </a:p>
        </p:txBody>
      </p:sp>
      <p:pic>
        <p:nvPicPr>
          <p:cNvPr id="6" name="Grafik 5" descr="Ein Bild, das Karte enthält.&#10;&#10;Automatisch generierte Beschreibung">
            <a:extLst>
              <a:ext uri="{FF2B5EF4-FFF2-40B4-BE49-F238E27FC236}">
                <a16:creationId xmlns:a16="http://schemas.microsoft.com/office/drawing/2014/main" id="{AE7C4A3C-1DF3-4196-ABBF-A65AC60C1F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3430" y="1205517"/>
            <a:ext cx="7025139" cy="5268855"/>
          </a:xfrm>
          <a:prstGeom prst="rect">
            <a:avLst/>
          </a:prstGeom>
        </p:spPr>
      </p:pic>
      <p:sp>
        <p:nvSpPr>
          <p:cNvPr id="5" name="Textfeld 4">
            <a:extLst>
              <a:ext uri="{FF2B5EF4-FFF2-40B4-BE49-F238E27FC236}">
                <a16:creationId xmlns:a16="http://schemas.microsoft.com/office/drawing/2014/main" id="{F8BB0054-76D6-D0F8-BA5F-AFD6D07B0339}"/>
              </a:ext>
            </a:extLst>
          </p:cNvPr>
          <p:cNvSpPr txBox="1"/>
          <p:nvPr/>
        </p:nvSpPr>
        <p:spPr>
          <a:xfrm>
            <a:off x="2583430" y="778800"/>
            <a:ext cx="1592872" cy="384721"/>
          </a:xfrm>
          <a:prstGeom prst="rect">
            <a:avLst/>
          </a:prstGeom>
          <a:noFill/>
        </p:spPr>
        <p:txBody>
          <a:bodyPr wrap="none" rtlCol="0">
            <a:spAutoFit/>
          </a:bodyPr>
          <a:lstStyle/>
          <a:p>
            <a:r>
              <a:rPr lang="de-CH" sz="1900" dirty="0"/>
              <a:t>Segelflugkarte</a:t>
            </a:r>
          </a:p>
        </p:txBody>
      </p:sp>
    </p:spTree>
    <p:extLst>
      <p:ext uri="{BB962C8B-B14F-4D97-AF65-F5344CB8AC3E}">
        <p14:creationId xmlns:p14="http://schemas.microsoft.com/office/powerpoint/2010/main" val="17852741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307EBF-6903-40D3-AD7C-E1C39F8A0E67}"/>
              </a:ext>
            </a:extLst>
          </p:cNvPr>
          <p:cNvSpPr>
            <a:spLocks noGrp="1"/>
          </p:cNvSpPr>
          <p:nvPr>
            <p:ph type="title"/>
          </p:nvPr>
        </p:nvSpPr>
        <p:spPr/>
        <p:txBody>
          <a:bodyPr>
            <a:normAutofit fontScale="90000"/>
          </a:bodyPr>
          <a:lstStyle/>
          <a:p>
            <a:r>
              <a:rPr lang="de-DE" sz="3600" dirty="0"/>
              <a:t>Terrestrische Navigation</a:t>
            </a:r>
            <a:endParaRPr lang="de-CH" dirty="0"/>
          </a:p>
        </p:txBody>
      </p:sp>
      <p:sp>
        <p:nvSpPr>
          <p:cNvPr id="3" name="Foliennummernplatzhalter 2">
            <a:extLst>
              <a:ext uri="{FF2B5EF4-FFF2-40B4-BE49-F238E27FC236}">
                <a16:creationId xmlns:a16="http://schemas.microsoft.com/office/drawing/2014/main" id="{9FAAF05F-A811-42EC-8ADE-740395AF1B6F}"/>
              </a:ext>
            </a:extLst>
          </p:cNvPr>
          <p:cNvSpPr>
            <a:spLocks noGrp="1"/>
          </p:cNvSpPr>
          <p:nvPr>
            <p:ph type="sldNum" sz="quarter" idx="12"/>
          </p:nvPr>
        </p:nvSpPr>
        <p:spPr/>
        <p:txBody>
          <a:bodyPr/>
          <a:lstStyle/>
          <a:p>
            <a:fld id="{1BAF13B1-D0BA-4A19-B609-64C08BFDA19E}" type="slidenum">
              <a:rPr lang="de-DE" smtClean="0"/>
              <a:pPr/>
              <a:t>41</a:t>
            </a:fld>
            <a:endParaRPr lang="de-DE" dirty="0"/>
          </a:p>
        </p:txBody>
      </p:sp>
      <p:sp>
        <p:nvSpPr>
          <p:cNvPr id="4" name="Textplatzhalter 3">
            <a:extLst>
              <a:ext uri="{FF2B5EF4-FFF2-40B4-BE49-F238E27FC236}">
                <a16:creationId xmlns:a16="http://schemas.microsoft.com/office/drawing/2014/main" id="{3C4F46CB-8002-444A-8970-61BE2E6A3B8E}"/>
              </a:ext>
            </a:extLst>
          </p:cNvPr>
          <p:cNvSpPr>
            <a:spLocks noGrp="1"/>
          </p:cNvSpPr>
          <p:nvPr>
            <p:ph type="body" sz="quarter" idx="13"/>
          </p:nvPr>
        </p:nvSpPr>
        <p:spPr/>
        <p:txBody>
          <a:bodyPr/>
          <a:lstStyle/>
          <a:p>
            <a:r>
              <a:rPr lang="de-DE" dirty="0"/>
              <a:t>9.5 Terrestrische Navigation</a:t>
            </a:r>
          </a:p>
          <a:p>
            <a:endParaRPr lang="de-CH" dirty="0"/>
          </a:p>
        </p:txBody>
      </p:sp>
      <p:pic>
        <p:nvPicPr>
          <p:cNvPr id="6" name="Grafik 5" descr="Ein Bild, das Karte enthält.&#10;&#10;Automatisch generierte Beschreibung">
            <a:extLst>
              <a:ext uri="{FF2B5EF4-FFF2-40B4-BE49-F238E27FC236}">
                <a16:creationId xmlns:a16="http://schemas.microsoft.com/office/drawing/2014/main" id="{10156ADB-E2B7-4BB3-9BCD-F6B9E0F9DB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2551" y="1198179"/>
            <a:ext cx="7006897" cy="5255173"/>
          </a:xfrm>
          <a:prstGeom prst="rect">
            <a:avLst/>
          </a:prstGeom>
        </p:spPr>
      </p:pic>
      <p:sp>
        <p:nvSpPr>
          <p:cNvPr id="5" name="Textfeld 4">
            <a:extLst>
              <a:ext uri="{FF2B5EF4-FFF2-40B4-BE49-F238E27FC236}">
                <a16:creationId xmlns:a16="http://schemas.microsoft.com/office/drawing/2014/main" id="{E2C9F355-6503-24DC-C81D-CCCE0C19F6B5}"/>
              </a:ext>
            </a:extLst>
          </p:cNvPr>
          <p:cNvSpPr txBox="1"/>
          <p:nvPr/>
        </p:nvSpPr>
        <p:spPr>
          <a:xfrm>
            <a:off x="2592551" y="746005"/>
            <a:ext cx="2534284" cy="384721"/>
          </a:xfrm>
          <a:prstGeom prst="rect">
            <a:avLst/>
          </a:prstGeom>
          <a:noFill/>
        </p:spPr>
        <p:txBody>
          <a:bodyPr wrap="none" rtlCol="0">
            <a:spAutoFit/>
          </a:bodyPr>
          <a:lstStyle/>
          <a:p>
            <a:r>
              <a:rPr lang="de-CH" sz="1900" dirty="0"/>
              <a:t>Landeskarte 1 : 100 000</a:t>
            </a:r>
          </a:p>
        </p:txBody>
      </p:sp>
    </p:spTree>
    <p:extLst>
      <p:ext uri="{BB962C8B-B14F-4D97-AF65-F5344CB8AC3E}">
        <p14:creationId xmlns:p14="http://schemas.microsoft.com/office/powerpoint/2010/main" val="27780485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64701A-9989-4C97-98A7-34624DC26587}"/>
              </a:ext>
            </a:extLst>
          </p:cNvPr>
          <p:cNvSpPr>
            <a:spLocks noGrp="1"/>
          </p:cNvSpPr>
          <p:nvPr>
            <p:ph type="title"/>
          </p:nvPr>
        </p:nvSpPr>
        <p:spPr/>
        <p:txBody>
          <a:bodyPr>
            <a:normAutofit fontScale="90000"/>
          </a:bodyPr>
          <a:lstStyle/>
          <a:p>
            <a:r>
              <a:rPr lang="de-DE" sz="3600" dirty="0"/>
              <a:t>Terrestrische Navigation</a:t>
            </a:r>
            <a:endParaRPr lang="de-CH" dirty="0"/>
          </a:p>
        </p:txBody>
      </p:sp>
      <p:sp>
        <p:nvSpPr>
          <p:cNvPr id="3" name="Foliennummernplatzhalter 2">
            <a:extLst>
              <a:ext uri="{FF2B5EF4-FFF2-40B4-BE49-F238E27FC236}">
                <a16:creationId xmlns:a16="http://schemas.microsoft.com/office/drawing/2014/main" id="{535F4D34-E2FF-4486-BAFC-41AF40C3135F}"/>
              </a:ext>
            </a:extLst>
          </p:cNvPr>
          <p:cNvSpPr>
            <a:spLocks noGrp="1"/>
          </p:cNvSpPr>
          <p:nvPr>
            <p:ph type="sldNum" sz="quarter" idx="12"/>
          </p:nvPr>
        </p:nvSpPr>
        <p:spPr/>
        <p:txBody>
          <a:bodyPr/>
          <a:lstStyle/>
          <a:p>
            <a:fld id="{1BAF13B1-D0BA-4A19-B609-64C08BFDA19E}" type="slidenum">
              <a:rPr lang="de-DE" smtClean="0"/>
              <a:pPr/>
              <a:t>42</a:t>
            </a:fld>
            <a:endParaRPr lang="de-DE" dirty="0"/>
          </a:p>
        </p:txBody>
      </p:sp>
      <p:sp>
        <p:nvSpPr>
          <p:cNvPr id="4" name="Textplatzhalter 3">
            <a:extLst>
              <a:ext uri="{FF2B5EF4-FFF2-40B4-BE49-F238E27FC236}">
                <a16:creationId xmlns:a16="http://schemas.microsoft.com/office/drawing/2014/main" id="{CB3C53D5-A20B-4408-8C89-690DD7521C91}"/>
              </a:ext>
            </a:extLst>
          </p:cNvPr>
          <p:cNvSpPr>
            <a:spLocks noGrp="1"/>
          </p:cNvSpPr>
          <p:nvPr>
            <p:ph type="body" sz="quarter" idx="13"/>
          </p:nvPr>
        </p:nvSpPr>
        <p:spPr/>
        <p:txBody>
          <a:bodyPr/>
          <a:lstStyle/>
          <a:p>
            <a:r>
              <a:rPr lang="de-DE" dirty="0"/>
              <a:t>9.5 Terrestrische Navigation</a:t>
            </a:r>
          </a:p>
          <a:p>
            <a:endParaRPr lang="de-CH" dirty="0"/>
          </a:p>
        </p:txBody>
      </p:sp>
      <p:pic>
        <p:nvPicPr>
          <p:cNvPr id="6" name="Grafik 5" descr="Ein Bild, das draußen, Berg, Himmel, Natur enthält.&#10;&#10;Automatisch generierte Beschreibung">
            <a:extLst>
              <a:ext uri="{FF2B5EF4-FFF2-40B4-BE49-F238E27FC236}">
                <a16:creationId xmlns:a16="http://schemas.microsoft.com/office/drawing/2014/main" id="{4A97646F-4E19-4B54-855D-67EFBD5BD9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8537" y="1198180"/>
            <a:ext cx="7034925" cy="5276194"/>
          </a:xfrm>
          <a:prstGeom prst="rect">
            <a:avLst/>
          </a:prstGeom>
        </p:spPr>
      </p:pic>
      <p:sp>
        <p:nvSpPr>
          <p:cNvPr id="5" name="Textfeld 4">
            <a:extLst>
              <a:ext uri="{FF2B5EF4-FFF2-40B4-BE49-F238E27FC236}">
                <a16:creationId xmlns:a16="http://schemas.microsoft.com/office/drawing/2014/main" id="{637F0EFC-8B5B-CF57-49AD-3FE537384A40}"/>
              </a:ext>
            </a:extLst>
          </p:cNvPr>
          <p:cNvSpPr txBox="1"/>
          <p:nvPr/>
        </p:nvSpPr>
        <p:spPr>
          <a:xfrm>
            <a:off x="2578537" y="742316"/>
            <a:ext cx="4852803" cy="384721"/>
          </a:xfrm>
          <a:prstGeom prst="rect">
            <a:avLst/>
          </a:prstGeom>
          <a:noFill/>
        </p:spPr>
        <p:txBody>
          <a:bodyPr wrap="none" rtlCol="0">
            <a:spAutoFit/>
          </a:bodyPr>
          <a:lstStyle/>
          <a:p>
            <a:r>
              <a:rPr lang="de-CH" sz="1900" dirty="0"/>
              <a:t>Realität von Süden gesehen aus ca. 1300 m / M</a:t>
            </a:r>
          </a:p>
        </p:txBody>
      </p:sp>
    </p:spTree>
    <p:extLst>
      <p:ext uri="{BB962C8B-B14F-4D97-AF65-F5344CB8AC3E}">
        <p14:creationId xmlns:p14="http://schemas.microsoft.com/office/powerpoint/2010/main" val="31846465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9048A5-CC4B-4505-8A0E-A76F101323B7}"/>
              </a:ext>
            </a:extLst>
          </p:cNvPr>
          <p:cNvSpPr>
            <a:spLocks noGrp="1"/>
          </p:cNvSpPr>
          <p:nvPr>
            <p:ph type="title"/>
          </p:nvPr>
        </p:nvSpPr>
        <p:spPr/>
        <p:txBody>
          <a:bodyPr>
            <a:normAutofit fontScale="90000"/>
          </a:bodyPr>
          <a:lstStyle/>
          <a:p>
            <a:r>
              <a:rPr lang="de-DE" sz="3600" dirty="0"/>
              <a:t>Terrestrische Navigation</a:t>
            </a:r>
            <a:endParaRPr lang="de-CH" dirty="0"/>
          </a:p>
        </p:txBody>
      </p:sp>
      <p:sp>
        <p:nvSpPr>
          <p:cNvPr id="3" name="Foliennummernplatzhalter 2">
            <a:extLst>
              <a:ext uri="{FF2B5EF4-FFF2-40B4-BE49-F238E27FC236}">
                <a16:creationId xmlns:a16="http://schemas.microsoft.com/office/drawing/2014/main" id="{B8B97300-A082-4D7F-9A10-4067E17FF219}"/>
              </a:ext>
            </a:extLst>
          </p:cNvPr>
          <p:cNvSpPr>
            <a:spLocks noGrp="1"/>
          </p:cNvSpPr>
          <p:nvPr>
            <p:ph type="sldNum" sz="quarter" idx="12"/>
          </p:nvPr>
        </p:nvSpPr>
        <p:spPr/>
        <p:txBody>
          <a:bodyPr/>
          <a:lstStyle/>
          <a:p>
            <a:fld id="{1BAF13B1-D0BA-4A19-B609-64C08BFDA19E}" type="slidenum">
              <a:rPr lang="de-DE" smtClean="0"/>
              <a:pPr/>
              <a:t>43</a:t>
            </a:fld>
            <a:endParaRPr lang="de-DE" dirty="0"/>
          </a:p>
        </p:txBody>
      </p:sp>
      <p:sp>
        <p:nvSpPr>
          <p:cNvPr id="4" name="Textplatzhalter 3">
            <a:extLst>
              <a:ext uri="{FF2B5EF4-FFF2-40B4-BE49-F238E27FC236}">
                <a16:creationId xmlns:a16="http://schemas.microsoft.com/office/drawing/2014/main" id="{FB0E30DD-F21C-47B4-AE0E-20DBD9818626}"/>
              </a:ext>
            </a:extLst>
          </p:cNvPr>
          <p:cNvSpPr>
            <a:spLocks noGrp="1"/>
          </p:cNvSpPr>
          <p:nvPr>
            <p:ph type="body" sz="quarter" idx="13"/>
          </p:nvPr>
        </p:nvSpPr>
        <p:spPr/>
        <p:txBody>
          <a:bodyPr/>
          <a:lstStyle/>
          <a:p>
            <a:r>
              <a:rPr lang="de-DE" dirty="0"/>
              <a:t>9.5 Terrestrische Navigation</a:t>
            </a:r>
          </a:p>
          <a:p>
            <a:endParaRPr lang="de-CH" dirty="0"/>
          </a:p>
        </p:txBody>
      </p:sp>
      <p:pic>
        <p:nvPicPr>
          <p:cNvPr id="6" name="Grafik 5" descr="Ein Bild, das Karte enthält.&#10;&#10;Automatisch generierte Beschreibung">
            <a:extLst>
              <a:ext uri="{FF2B5EF4-FFF2-40B4-BE49-F238E27FC236}">
                <a16:creationId xmlns:a16="http://schemas.microsoft.com/office/drawing/2014/main" id="{733ECAD4-1718-49F1-8502-6C3EB20722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6055" y="1227082"/>
            <a:ext cx="6999890" cy="5249917"/>
          </a:xfrm>
          <a:prstGeom prst="rect">
            <a:avLst/>
          </a:prstGeom>
        </p:spPr>
      </p:pic>
      <p:sp>
        <p:nvSpPr>
          <p:cNvPr id="5" name="Textfeld 4">
            <a:extLst>
              <a:ext uri="{FF2B5EF4-FFF2-40B4-BE49-F238E27FC236}">
                <a16:creationId xmlns:a16="http://schemas.microsoft.com/office/drawing/2014/main" id="{7A1FD77F-591B-3CD9-3AF6-E17BF32AC7A2}"/>
              </a:ext>
            </a:extLst>
          </p:cNvPr>
          <p:cNvSpPr txBox="1"/>
          <p:nvPr/>
        </p:nvSpPr>
        <p:spPr>
          <a:xfrm>
            <a:off x="2596055" y="776173"/>
            <a:ext cx="2403415" cy="384721"/>
          </a:xfrm>
          <a:prstGeom prst="rect">
            <a:avLst/>
          </a:prstGeom>
          <a:noFill/>
        </p:spPr>
        <p:txBody>
          <a:bodyPr wrap="none" rtlCol="0">
            <a:spAutoFit/>
          </a:bodyPr>
          <a:lstStyle/>
          <a:p>
            <a:r>
              <a:rPr lang="de-CH" sz="1900" dirty="0"/>
              <a:t>ICAO Karte 1 : 500 000</a:t>
            </a:r>
          </a:p>
        </p:txBody>
      </p:sp>
    </p:spTree>
    <p:extLst>
      <p:ext uri="{BB962C8B-B14F-4D97-AF65-F5344CB8AC3E}">
        <p14:creationId xmlns:p14="http://schemas.microsoft.com/office/powerpoint/2010/main" val="21031792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0A7688-3041-447C-AF66-A8A9CF54EBB3}"/>
              </a:ext>
            </a:extLst>
          </p:cNvPr>
          <p:cNvSpPr>
            <a:spLocks noGrp="1"/>
          </p:cNvSpPr>
          <p:nvPr>
            <p:ph type="title"/>
          </p:nvPr>
        </p:nvSpPr>
        <p:spPr/>
        <p:txBody>
          <a:bodyPr>
            <a:normAutofit fontScale="90000"/>
          </a:bodyPr>
          <a:lstStyle/>
          <a:p>
            <a:r>
              <a:rPr lang="de-DE" sz="3600" dirty="0"/>
              <a:t>Terrestrische Navigation</a:t>
            </a:r>
            <a:endParaRPr lang="de-CH" dirty="0"/>
          </a:p>
        </p:txBody>
      </p:sp>
      <p:sp>
        <p:nvSpPr>
          <p:cNvPr id="3" name="Foliennummernplatzhalter 2">
            <a:extLst>
              <a:ext uri="{FF2B5EF4-FFF2-40B4-BE49-F238E27FC236}">
                <a16:creationId xmlns:a16="http://schemas.microsoft.com/office/drawing/2014/main" id="{C27468F1-C97D-45AA-AAA4-DA98FD5ADEC5}"/>
              </a:ext>
            </a:extLst>
          </p:cNvPr>
          <p:cNvSpPr>
            <a:spLocks noGrp="1"/>
          </p:cNvSpPr>
          <p:nvPr>
            <p:ph type="sldNum" sz="quarter" idx="12"/>
          </p:nvPr>
        </p:nvSpPr>
        <p:spPr/>
        <p:txBody>
          <a:bodyPr/>
          <a:lstStyle/>
          <a:p>
            <a:fld id="{1BAF13B1-D0BA-4A19-B609-64C08BFDA19E}" type="slidenum">
              <a:rPr lang="de-DE" smtClean="0"/>
              <a:pPr/>
              <a:t>44</a:t>
            </a:fld>
            <a:endParaRPr lang="de-DE" dirty="0"/>
          </a:p>
        </p:txBody>
      </p:sp>
      <p:sp>
        <p:nvSpPr>
          <p:cNvPr id="4" name="Textplatzhalter 3">
            <a:extLst>
              <a:ext uri="{FF2B5EF4-FFF2-40B4-BE49-F238E27FC236}">
                <a16:creationId xmlns:a16="http://schemas.microsoft.com/office/drawing/2014/main" id="{64870684-F669-41BD-914C-3D6CBDCFCA45}"/>
              </a:ext>
            </a:extLst>
          </p:cNvPr>
          <p:cNvSpPr>
            <a:spLocks noGrp="1"/>
          </p:cNvSpPr>
          <p:nvPr>
            <p:ph type="body" sz="quarter" idx="13"/>
          </p:nvPr>
        </p:nvSpPr>
        <p:spPr/>
        <p:txBody>
          <a:bodyPr/>
          <a:lstStyle/>
          <a:p>
            <a:r>
              <a:rPr lang="de-DE" dirty="0"/>
              <a:t>9.5 Terrestrische Navigation</a:t>
            </a:r>
          </a:p>
          <a:p>
            <a:endParaRPr lang="de-CH" dirty="0"/>
          </a:p>
        </p:txBody>
      </p:sp>
      <p:pic>
        <p:nvPicPr>
          <p:cNvPr id="6" name="Grafik 5" descr="Ein Bild, das draußen, Schnee, Berg, Natur enthält.&#10;&#10;Automatisch generierte Beschreibung">
            <a:extLst>
              <a:ext uri="{FF2B5EF4-FFF2-40B4-BE49-F238E27FC236}">
                <a16:creationId xmlns:a16="http://schemas.microsoft.com/office/drawing/2014/main" id="{658F0EFB-1BA4-42C4-B820-80955D7F92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1821" y="1261242"/>
            <a:ext cx="6968358" cy="5226268"/>
          </a:xfrm>
          <a:prstGeom prst="rect">
            <a:avLst/>
          </a:prstGeom>
        </p:spPr>
      </p:pic>
      <p:sp>
        <p:nvSpPr>
          <p:cNvPr id="5" name="Textfeld 4">
            <a:extLst>
              <a:ext uri="{FF2B5EF4-FFF2-40B4-BE49-F238E27FC236}">
                <a16:creationId xmlns:a16="http://schemas.microsoft.com/office/drawing/2014/main" id="{25F0951B-88E2-3F43-6D74-998B60EFAAF0}"/>
              </a:ext>
            </a:extLst>
          </p:cNvPr>
          <p:cNvSpPr txBox="1"/>
          <p:nvPr/>
        </p:nvSpPr>
        <p:spPr>
          <a:xfrm>
            <a:off x="2659118" y="780414"/>
            <a:ext cx="4852803" cy="384721"/>
          </a:xfrm>
          <a:prstGeom prst="rect">
            <a:avLst/>
          </a:prstGeom>
          <a:noFill/>
        </p:spPr>
        <p:txBody>
          <a:bodyPr wrap="none" rtlCol="0">
            <a:spAutoFit/>
          </a:bodyPr>
          <a:lstStyle/>
          <a:p>
            <a:r>
              <a:rPr lang="de-CH" sz="1900" dirty="0"/>
              <a:t>Realität von Süden gesehen aus ca. 3800 m / M</a:t>
            </a:r>
          </a:p>
        </p:txBody>
      </p:sp>
    </p:spTree>
    <p:extLst>
      <p:ext uri="{BB962C8B-B14F-4D97-AF65-F5344CB8AC3E}">
        <p14:creationId xmlns:p14="http://schemas.microsoft.com/office/powerpoint/2010/main" val="9926722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D5038A-1290-4D85-BC88-8434DC3F5FC5}"/>
              </a:ext>
            </a:extLst>
          </p:cNvPr>
          <p:cNvSpPr>
            <a:spLocks noGrp="1"/>
          </p:cNvSpPr>
          <p:nvPr>
            <p:ph type="title"/>
          </p:nvPr>
        </p:nvSpPr>
        <p:spPr/>
        <p:txBody>
          <a:bodyPr>
            <a:normAutofit fontScale="90000"/>
          </a:bodyPr>
          <a:lstStyle/>
          <a:p>
            <a:r>
              <a:rPr lang="de-DE" sz="3600" dirty="0"/>
              <a:t>Terrestrische Navigation</a:t>
            </a:r>
            <a:endParaRPr lang="de-CH" dirty="0"/>
          </a:p>
        </p:txBody>
      </p:sp>
      <p:sp>
        <p:nvSpPr>
          <p:cNvPr id="3" name="Foliennummernplatzhalter 2">
            <a:extLst>
              <a:ext uri="{FF2B5EF4-FFF2-40B4-BE49-F238E27FC236}">
                <a16:creationId xmlns:a16="http://schemas.microsoft.com/office/drawing/2014/main" id="{26A5003F-C219-478C-A11C-5E4A9832FF50}"/>
              </a:ext>
            </a:extLst>
          </p:cNvPr>
          <p:cNvSpPr>
            <a:spLocks noGrp="1"/>
          </p:cNvSpPr>
          <p:nvPr>
            <p:ph type="sldNum" sz="quarter" idx="12"/>
          </p:nvPr>
        </p:nvSpPr>
        <p:spPr/>
        <p:txBody>
          <a:bodyPr/>
          <a:lstStyle/>
          <a:p>
            <a:fld id="{1BAF13B1-D0BA-4A19-B609-64C08BFDA19E}" type="slidenum">
              <a:rPr lang="de-DE" smtClean="0"/>
              <a:pPr/>
              <a:t>45</a:t>
            </a:fld>
            <a:endParaRPr lang="de-DE" dirty="0"/>
          </a:p>
        </p:txBody>
      </p:sp>
      <p:sp>
        <p:nvSpPr>
          <p:cNvPr id="4" name="Textplatzhalter 3">
            <a:extLst>
              <a:ext uri="{FF2B5EF4-FFF2-40B4-BE49-F238E27FC236}">
                <a16:creationId xmlns:a16="http://schemas.microsoft.com/office/drawing/2014/main" id="{22A6EA32-4850-47FA-A219-13139DF3B32E}"/>
              </a:ext>
            </a:extLst>
          </p:cNvPr>
          <p:cNvSpPr>
            <a:spLocks noGrp="1"/>
          </p:cNvSpPr>
          <p:nvPr>
            <p:ph type="body" sz="quarter" idx="13"/>
          </p:nvPr>
        </p:nvSpPr>
        <p:spPr/>
        <p:txBody>
          <a:bodyPr/>
          <a:lstStyle/>
          <a:p>
            <a:r>
              <a:rPr lang="de-DE" dirty="0"/>
              <a:t>9.5 Terrestrische Navigation</a:t>
            </a:r>
          </a:p>
          <a:p>
            <a:endParaRPr lang="de-CH" dirty="0"/>
          </a:p>
        </p:txBody>
      </p:sp>
      <p:pic>
        <p:nvPicPr>
          <p:cNvPr id="6" name="Grafik 5" descr="Ein Bild, das Karte enthält.&#10;&#10;Automatisch generierte Beschreibung">
            <a:extLst>
              <a:ext uri="{FF2B5EF4-FFF2-40B4-BE49-F238E27FC236}">
                <a16:creationId xmlns:a16="http://schemas.microsoft.com/office/drawing/2014/main" id="{E1CC6429-133A-4059-AD83-F7722A494E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9117" y="1298027"/>
            <a:ext cx="6873766" cy="5155324"/>
          </a:xfrm>
          <a:prstGeom prst="rect">
            <a:avLst/>
          </a:prstGeom>
        </p:spPr>
      </p:pic>
      <p:sp>
        <p:nvSpPr>
          <p:cNvPr id="5" name="Textfeld 4">
            <a:extLst>
              <a:ext uri="{FF2B5EF4-FFF2-40B4-BE49-F238E27FC236}">
                <a16:creationId xmlns:a16="http://schemas.microsoft.com/office/drawing/2014/main" id="{5FE33C8F-724B-4B6F-168D-59FEB90758AA}"/>
              </a:ext>
            </a:extLst>
          </p:cNvPr>
          <p:cNvSpPr txBox="1"/>
          <p:nvPr/>
        </p:nvSpPr>
        <p:spPr>
          <a:xfrm>
            <a:off x="2659118" y="780414"/>
            <a:ext cx="1592872" cy="384721"/>
          </a:xfrm>
          <a:prstGeom prst="rect">
            <a:avLst/>
          </a:prstGeom>
          <a:noFill/>
        </p:spPr>
        <p:txBody>
          <a:bodyPr wrap="none" rtlCol="0">
            <a:spAutoFit/>
          </a:bodyPr>
          <a:lstStyle/>
          <a:p>
            <a:r>
              <a:rPr lang="de-CH" sz="1900" dirty="0"/>
              <a:t>Segelflugkarte</a:t>
            </a:r>
          </a:p>
        </p:txBody>
      </p:sp>
    </p:spTree>
    <p:extLst>
      <p:ext uri="{BB962C8B-B14F-4D97-AF65-F5344CB8AC3E}">
        <p14:creationId xmlns:p14="http://schemas.microsoft.com/office/powerpoint/2010/main" val="4597013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2D9943-81DB-4193-B318-31F397169EC3}"/>
              </a:ext>
            </a:extLst>
          </p:cNvPr>
          <p:cNvSpPr>
            <a:spLocks noGrp="1"/>
          </p:cNvSpPr>
          <p:nvPr>
            <p:ph type="title"/>
          </p:nvPr>
        </p:nvSpPr>
        <p:spPr/>
        <p:txBody>
          <a:bodyPr>
            <a:normAutofit fontScale="90000"/>
          </a:bodyPr>
          <a:lstStyle/>
          <a:p>
            <a:r>
              <a:rPr lang="de-DE" sz="3600" dirty="0"/>
              <a:t>Terrestrische Navigation</a:t>
            </a:r>
            <a:endParaRPr lang="de-CH" dirty="0"/>
          </a:p>
        </p:txBody>
      </p:sp>
      <p:sp>
        <p:nvSpPr>
          <p:cNvPr id="3" name="Foliennummernplatzhalter 2">
            <a:extLst>
              <a:ext uri="{FF2B5EF4-FFF2-40B4-BE49-F238E27FC236}">
                <a16:creationId xmlns:a16="http://schemas.microsoft.com/office/drawing/2014/main" id="{BD8CFAAD-A919-450D-BBE1-C28AA3DE0796}"/>
              </a:ext>
            </a:extLst>
          </p:cNvPr>
          <p:cNvSpPr>
            <a:spLocks noGrp="1"/>
          </p:cNvSpPr>
          <p:nvPr>
            <p:ph type="sldNum" sz="quarter" idx="12"/>
          </p:nvPr>
        </p:nvSpPr>
        <p:spPr/>
        <p:txBody>
          <a:bodyPr/>
          <a:lstStyle/>
          <a:p>
            <a:fld id="{1BAF13B1-D0BA-4A19-B609-64C08BFDA19E}" type="slidenum">
              <a:rPr lang="de-DE" smtClean="0"/>
              <a:pPr/>
              <a:t>46</a:t>
            </a:fld>
            <a:endParaRPr lang="de-DE" dirty="0"/>
          </a:p>
        </p:txBody>
      </p:sp>
      <p:sp>
        <p:nvSpPr>
          <p:cNvPr id="4" name="Textplatzhalter 3">
            <a:extLst>
              <a:ext uri="{FF2B5EF4-FFF2-40B4-BE49-F238E27FC236}">
                <a16:creationId xmlns:a16="http://schemas.microsoft.com/office/drawing/2014/main" id="{D199FF16-334E-4CFE-A85D-A7410041D760}"/>
              </a:ext>
            </a:extLst>
          </p:cNvPr>
          <p:cNvSpPr>
            <a:spLocks noGrp="1"/>
          </p:cNvSpPr>
          <p:nvPr>
            <p:ph type="body" sz="quarter" idx="13"/>
          </p:nvPr>
        </p:nvSpPr>
        <p:spPr/>
        <p:txBody>
          <a:bodyPr/>
          <a:lstStyle/>
          <a:p>
            <a:r>
              <a:rPr lang="de-DE" dirty="0"/>
              <a:t>9.5 Terrestrische Navigation</a:t>
            </a:r>
          </a:p>
          <a:p>
            <a:endParaRPr lang="de-CH" dirty="0"/>
          </a:p>
        </p:txBody>
      </p:sp>
      <p:pic>
        <p:nvPicPr>
          <p:cNvPr id="6" name="Grafik 5" descr="Ein Bild, das Berg, Natur, draußen enthält.&#10;&#10;Automatisch generierte Beschreibung">
            <a:extLst>
              <a:ext uri="{FF2B5EF4-FFF2-40B4-BE49-F238E27FC236}">
                <a16:creationId xmlns:a16="http://schemas.microsoft.com/office/drawing/2014/main" id="{408823DC-6419-4AC9-A03F-CD004EAF88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4855" y="1229710"/>
            <a:ext cx="7022290" cy="5266718"/>
          </a:xfrm>
          <a:prstGeom prst="rect">
            <a:avLst/>
          </a:prstGeom>
        </p:spPr>
      </p:pic>
      <p:sp>
        <p:nvSpPr>
          <p:cNvPr id="5" name="Textfeld 4">
            <a:extLst>
              <a:ext uri="{FF2B5EF4-FFF2-40B4-BE49-F238E27FC236}">
                <a16:creationId xmlns:a16="http://schemas.microsoft.com/office/drawing/2014/main" id="{0CA178CE-4A9C-C487-A47A-D7D551CC3C74}"/>
              </a:ext>
            </a:extLst>
          </p:cNvPr>
          <p:cNvSpPr txBox="1"/>
          <p:nvPr/>
        </p:nvSpPr>
        <p:spPr>
          <a:xfrm>
            <a:off x="2659118" y="780414"/>
            <a:ext cx="5444696" cy="384721"/>
          </a:xfrm>
          <a:prstGeom prst="rect">
            <a:avLst/>
          </a:prstGeom>
          <a:noFill/>
        </p:spPr>
        <p:txBody>
          <a:bodyPr wrap="none" rtlCol="0">
            <a:spAutoFit/>
          </a:bodyPr>
          <a:lstStyle/>
          <a:p>
            <a:r>
              <a:rPr lang="de-CH" sz="1900" dirty="0"/>
              <a:t>Realität von Nordwesten gesehen aus ca. 3800 m / M</a:t>
            </a:r>
          </a:p>
        </p:txBody>
      </p:sp>
    </p:spTree>
    <p:extLst>
      <p:ext uri="{BB962C8B-B14F-4D97-AF65-F5344CB8AC3E}">
        <p14:creationId xmlns:p14="http://schemas.microsoft.com/office/powerpoint/2010/main" val="28225038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0BED70-0EA6-4BEA-8ED6-3F1EA4ECA26C}"/>
              </a:ext>
            </a:extLst>
          </p:cNvPr>
          <p:cNvSpPr>
            <a:spLocks noGrp="1"/>
          </p:cNvSpPr>
          <p:nvPr>
            <p:ph type="title"/>
          </p:nvPr>
        </p:nvSpPr>
        <p:spPr/>
        <p:txBody>
          <a:bodyPr>
            <a:normAutofit fontScale="90000"/>
          </a:bodyPr>
          <a:lstStyle/>
          <a:p>
            <a:r>
              <a:rPr lang="de-DE" sz="3600" dirty="0"/>
              <a:t>Terrestrische Navigation</a:t>
            </a:r>
            <a:endParaRPr lang="de-CH" dirty="0"/>
          </a:p>
        </p:txBody>
      </p:sp>
      <p:sp>
        <p:nvSpPr>
          <p:cNvPr id="3" name="Foliennummernplatzhalter 2">
            <a:extLst>
              <a:ext uri="{FF2B5EF4-FFF2-40B4-BE49-F238E27FC236}">
                <a16:creationId xmlns:a16="http://schemas.microsoft.com/office/drawing/2014/main" id="{3676F4E3-5EEC-4C4F-9735-15848258F7F5}"/>
              </a:ext>
            </a:extLst>
          </p:cNvPr>
          <p:cNvSpPr>
            <a:spLocks noGrp="1"/>
          </p:cNvSpPr>
          <p:nvPr>
            <p:ph type="sldNum" sz="quarter" idx="12"/>
          </p:nvPr>
        </p:nvSpPr>
        <p:spPr/>
        <p:txBody>
          <a:bodyPr/>
          <a:lstStyle/>
          <a:p>
            <a:fld id="{1BAF13B1-D0BA-4A19-B609-64C08BFDA19E}" type="slidenum">
              <a:rPr lang="de-DE" smtClean="0"/>
              <a:pPr/>
              <a:t>47</a:t>
            </a:fld>
            <a:endParaRPr lang="de-DE" dirty="0"/>
          </a:p>
        </p:txBody>
      </p:sp>
      <p:sp>
        <p:nvSpPr>
          <p:cNvPr id="4" name="Textplatzhalter 3">
            <a:extLst>
              <a:ext uri="{FF2B5EF4-FFF2-40B4-BE49-F238E27FC236}">
                <a16:creationId xmlns:a16="http://schemas.microsoft.com/office/drawing/2014/main" id="{6D5F3711-E28B-4F61-9870-824E1522E1E2}"/>
              </a:ext>
            </a:extLst>
          </p:cNvPr>
          <p:cNvSpPr>
            <a:spLocks noGrp="1"/>
          </p:cNvSpPr>
          <p:nvPr>
            <p:ph type="body" sz="quarter" idx="13"/>
          </p:nvPr>
        </p:nvSpPr>
        <p:spPr/>
        <p:txBody>
          <a:bodyPr/>
          <a:lstStyle/>
          <a:p>
            <a:r>
              <a:rPr lang="de-DE" dirty="0"/>
              <a:t>9.5 Terrestrische Navigation</a:t>
            </a:r>
          </a:p>
          <a:p>
            <a:endParaRPr lang="de-CH" dirty="0"/>
          </a:p>
        </p:txBody>
      </p:sp>
      <p:pic>
        <p:nvPicPr>
          <p:cNvPr id="6" name="Grafik 5" descr="Ein Bild, das Karte enthält.&#10;&#10;Automatisch generierte Beschreibung">
            <a:extLst>
              <a:ext uri="{FF2B5EF4-FFF2-40B4-BE49-F238E27FC236}">
                <a16:creationId xmlns:a16="http://schemas.microsoft.com/office/drawing/2014/main" id="{17B92B68-AB19-461B-97A7-A19DB2EB5B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0069" y="1261241"/>
            <a:ext cx="6971861" cy="5228896"/>
          </a:xfrm>
          <a:prstGeom prst="rect">
            <a:avLst/>
          </a:prstGeom>
        </p:spPr>
      </p:pic>
      <p:sp>
        <p:nvSpPr>
          <p:cNvPr id="5" name="Textfeld 4">
            <a:extLst>
              <a:ext uri="{FF2B5EF4-FFF2-40B4-BE49-F238E27FC236}">
                <a16:creationId xmlns:a16="http://schemas.microsoft.com/office/drawing/2014/main" id="{5E2F9A0B-CC80-9DCB-FFCE-0FEE842034DD}"/>
              </a:ext>
            </a:extLst>
          </p:cNvPr>
          <p:cNvSpPr txBox="1"/>
          <p:nvPr/>
        </p:nvSpPr>
        <p:spPr>
          <a:xfrm>
            <a:off x="2610069" y="813258"/>
            <a:ext cx="1592872" cy="384721"/>
          </a:xfrm>
          <a:prstGeom prst="rect">
            <a:avLst/>
          </a:prstGeom>
          <a:noFill/>
        </p:spPr>
        <p:txBody>
          <a:bodyPr wrap="none" rtlCol="0">
            <a:spAutoFit/>
          </a:bodyPr>
          <a:lstStyle/>
          <a:p>
            <a:r>
              <a:rPr lang="de-CH" sz="1900" dirty="0"/>
              <a:t>Segelflugkarte</a:t>
            </a:r>
          </a:p>
        </p:txBody>
      </p:sp>
    </p:spTree>
    <p:extLst>
      <p:ext uri="{BB962C8B-B14F-4D97-AF65-F5344CB8AC3E}">
        <p14:creationId xmlns:p14="http://schemas.microsoft.com/office/powerpoint/2010/main" val="16735603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912F66-6DA8-4473-B5C9-FFAA7085984C}"/>
              </a:ext>
            </a:extLst>
          </p:cNvPr>
          <p:cNvSpPr>
            <a:spLocks noGrp="1"/>
          </p:cNvSpPr>
          <p:nvPr>
            <p:ph type="title"/>
          </p:nvPr>
        </p:nvSpPr>
        <p:spPr/>
        <p:txBody>
          <a:bodyPr>
            <a:normAutofit fontScale="90000"/>
          </a:bodyPr>
          <a:lstStyle/>
          <a:p>
            <a:r>
              <a:rPr lang="de-DE" sz="3600" dirty="0"/>
              <a:t>Terrestrische Navigation</a:t>
            </a:r>
            <a:endParaRPr lang="de-CH" dirty="0"/>
          </a:p>
        </p:txBody>
      </p:sp>
      <p:sp>
        <p:nvSpPr>
          <p:cNvPr id="3" name="Foliennummernplatzhalter 2">
            <a:extLst>
              <a:ext uri="{FF2B5EF4-FFF2-40B4-BE49-F238E27FC236}">
                <a16:creationId xmlns:a16="http://schemas.microsoft.com/office/drawing/2014/main" id="{A4FA5D99-6AB9-4FC8-8639-36673F7E0C54}"/>
              </a:ext>
            </a:extLst>
          </p:cNvPr>
          <p:cNvSpPr>
            <a:spLocks noGrp="1"/>
          </p:cNvSpPr>
          <p:nvPr>
            <p:ph type="sldNum" sz="quarter" idx="12"/>
          </p:nvPr>
        </p:nvSpPr>
        <p:spPr/>
        <p:txBody>
          <a:bodyPr/>
          <a:lstStyle/>
          <a:p>
            <a:fld id="{1BAF13B1-D0BA-4A19-B609-64C08BFDA19E}" type="slidenum">
              <a:rPr lang="de-DE" smtClean="0"/>
              <a:pPr/>
              <a:t>48</a:t>
            </a:fld>
            <a:endParaRPr lang="de-DE" dirty="0"/>
          </a:p>
        </p:txBody>
      </p:sp>
      <p:sp>
        <p:nvSpPr>
          <p:cNvPr id="4" name="Textplatzhalter 3">
            <a:extLst>
              <a:ext uri="{FF2B5EF4-FFF2-40B4-BE49-F238E27FC236}">
                <a16:creationId xmlns:a16="http://schemas.microsoft.com/office/drawing/2014/main" id="{869CC8E8-95C5-423B-9CEC-531266B3DB9D}"/>
              </a:ext>
            </a:extLst>
          </p:cNvPr>
          <p:cNvSpPr>
            <a:spLocks noGrp="1"/>
          </p:cNvSpPr>
          <p:nvPr>
            <p:ph type="body" sz="quarter" idx="13"/>
          </p:nvPr>
        </p:nvSpPr>
        <p:spPr/>
        <p:txBody>
          <a:bodyPr/>
          <a:lstStyle/>
          <a:p>
            <a:r>
              <a:rPr lang="de-DE" dirty="0"/>
              <a:t>9.5 Terrestrische Navigation</a:t>
            </a:r>
          </a:p>
          <a:p>
            <a:endParaRPr lang="de-CH" dirty="0"/>
          </a:p>
        </p:txBody>
      </p:sp>
      <p:pic>
        <p:nvPicPr>
          <p:cNvPr id="6" name="Grafik 5" descr="Ein Bild, das Schnee, draußen, Berg, Natur enthält.&#10;&#10;Automatisch generierte Beschreibung">
            <a:extLst>
              <a:ext uri="{FF2B5EF4-FFF2-40B4-BE49-F238E27FC236}">
                <a16:creationId xmlns:a16="http://schemas.microsoft.com/office/drawing/2014/main" id="{11737F5E-5407-4DCB-83B3-A6800378DE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3641" y="1346358"/>
            <a:ext cx="6824717" cy="5118538"/>
          </a:xfrm>
          <a:prstGeom prst="rect">
            <a:avLst/>
          </a:prstGeom>
        </p:spPr>
      </p:pic>
      <p:sp>
        <p:nvSpPr>
          <p:cNvPr id="5" name="Textfeld 4">
            <a:extLst>
              <a:ext uri="{FF2B5EF4-FFF2-40B4-BE49-F238E27FC236}">
                <a16:creationId xmlns:a16="http://schemas.microsoft.com/office/drawing/2014/main" id="{C4F31E7B-9EFB-58E5-84C3-21E9CF1F6B7D}"/>
              </a:ext>
            </a:extLst>
          </p:cNvPr>
          <p:cNvSpPr txBox="1"/>
          <p:nvPr/>
        </p:nvSpPr>
        <p:spPr>
          <a:xfrm>
            <a:off x="2659118" y="780414"/>
            <a:ext cx="4979312" cy="384721"/>
          </a:xfrm>
          <a:prstGeom prst="rect">
            <a:avLst/>
          </a:prstGeom>
          <a:noFill/>
        </p:spPr>
        <p:txBody>
          <a:bodyPr wrap="none" rtlCol="0">
            <a:spAutoFit/>
          </a:bodyPr>
          <a:lstStyle/>
          <a:p>
            <a:r>
              <a:rPr lang="de-CH" sz="1900" dirty="0"/>
              <a:t>Realität von Norden gesehen aus ca. 4000 m / M</a:t>
            </a:r>
          </a:p>
        </p:txBody>
      </p:sp>
    </p:spTree>
    <p:extLst>
      <p:ext uri="{BB962C8B-B14F-4D97-AF65-F5344CB8AC3E}">
        <p14:creationId xmlns:p14="http://schemas.microsoft.com/office/powerpoint/2010/main" val="10550163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912F66-6DA8-4473-B5C9-FFAA7085984C}"/>
              </a:ext>
            </a:extLst>
          </p:cNvPr>
          <p:cNvSpPr>
            <a:spLocks noGrp="1"/>
          </p:cNvSpPr>
          <p:nvPr>
            <p:ph type="title"/>
          </p:nvPr>
        </p:nvSpPr>
        <p:spPr/>
        <p:txBody>
          <a:bodyPr>
            <a:normAutofit fontScale="90000"/>
          </a:bodyPr>
          <a:lstStyle/>
          <a:p>
            <a:r>
              <a:rPr lang="de-DE" sz="3600" dirty="0"/>
              <a:t>Terrestrische Navigation</a:t>
            </a:r>
            <a:endParaRPr lang="de-CH" dirty="0"/>
          </a:p>
        </p:txBody>
      </p:sp>
      <p:sp>
        <p:nvSpPr>
          <p:cNvPr id="3" name="Foliennummernplatzhalter 2">
            <a:extLst>
              <a:ext uri="{FF2B5EF4-FFF2-40B4-BE49-F238E27FC236}">
                <a16:creationId xmlns:a16="http://schemas.microsoft.com/office/drawing/2014/main" id="{A4FA5D99-6AB9-4FC8-8639-36673F7E0C54}"/>
              </a:ext>
            </a:extLst>
          </p:cNvPr>
          <p:cNvSpPr>
            <a:spLocks noGrp="1"/>
          </p:cNvSpPr>
          <p:nvPr>
            <p:ph type="sldNum" sz="quarter" idx="12"/>
          </p:nvPr>
        </p:nvSpPr>
        <p:spPr/>
        <p:txBody>
          <a:bodyPr/>
          <a:lstStyle/>
          <a:p>
            <a:fld id="{1BAF13B1-D0BA-4A19-B609-64C08BFDA19E}" type="slidenum">
              <a:rPr lang="de-DE" smtClean="0"/>
              <a:pPr/>
              <a:t>49</a:t>
            </a:fld>
            <a:endParaRPr lang="de-DE" dirty="0"/>
          </a:p>
        </p:txBody>
      </p:sp>
      <p:sp>
        <p:nvSpPr>
          <p:cNvPr id="4" name="Textplatzhalter 3">
            <a:extLst>
              <a:ext uri="{FF2B5EF4-FFF2-40B4-BE49-F238E27FC236}">
                <a16:creationId xmlns:a16="http://schemas.microsoft.com/office/drawing/2014/main" id="{869CC8E8-95C5-423B-9CEC-531266B3DB9D}"/>
              </a:ext>
            </a:extLst>
          </p:cNvPr>
          <p:cNvSpPr>
            <a:spLocks noGrp="1"/>
          </p:cNvSpPr>
          <p:nvPr>
            <p:ph type="body" sz="quarter" idx="13"/>
          </p:nvPr>
        </p:nvSpPr>
        <p:spPr/>
        <p:txBody>
          <a:bodyPr/>
          <a:lstStyle/>
          <a:p>
            <a:r>
              <a:rPr lang="de-DE" dirty="0"/>
              <a:t>9.5 Terrestrische Navigation</a:t>
            </a:r>
          </a:p>
          <a:p>
            <a:endParaRPr lang="de-CH" dirty="0"/>
          </a:p>
        </p:txBody>
      </p:sp>
      <p:sp>
        <p:nvSpPr>
          <p:cNvPr id="5" name="Textfeld 4">
            <a:extLst>
              <a:ext uri="{FF2B5EF4-FFF2-40B4-BE49-F238E27FC236}">
                <a16:creationId xmlns:a16="http://schemas.microsoft.com/office/drawing/2014/main" id="{C4F31E7B-9EFB-58E5-84C3-21E9CF1F6B7D}"/>
              </a:ext>
            </a:extLst>
          </p:cNvPr>
          <p:cNvSpPr txBox="1"/>
          <p:nvPr/>
        </p:nvSpPr>
        <p:spPr>
          <a:xfrm>
            <a:off x="7641020" y="1048406"/>
            <a:ext cx="4233077" cy="3016210"/>
          </a:xfrm>
          <a:prstGeom prst="rect">
            <a:avLst/>
          </a:prstGeom>
          <a:noFill/>
        </p:spPr>
        <p:txBody>
          <a:bodyPr wrap="square" rtlCol="0">
            <a:spAutoFit/>
          </a:bodyPr>
          <a:lstStyle/>
          <a:p>
            <a:r>
              <a:rPr lang="de-CH" sz="1900" dirty="0"/>
              <a:t>Beim Flug gegen die Sonne in dunstiger Luft wird die Navigation viel schwieriger.</a:t>
            </a:r>
          </a:p>
          <a:p>
            <a:endParaRPr lang="de-CH" sz="1900" dirty="0"/>
          </a:p>
          <a:p>
            <a:r>
              <a:rPr lang="de-CH" sz="1900" dirty="0"/>
              <a:t>Über gleichförmigem Gelände sind Leit- und Auffanglinien wichtig.</a:t>
            </a:r>
          </a:p>
          <a:p>
            <a:endParaRPr lang="de-CH" sz="1900" dirty="0"/>
          </a:p>
          <a:p>
            <a:r>
              <a:rPr lang="de-CH" sz="1900" dirty="0"/>
              <a:t>Vorsicht mit elektronischen Navigationshilfen: bei einem Ausfall muss die sichere Navigation auch </a:t>
            </a:r>
            <a:r>
              <a:rPr lang="de-CH" sz="1900" dirty="0" err="1"/>
              <a:t>gewärleistet</a:t>
            </a:r>
            <a:r>
              <a:rPr lang="de-CH" sz="1900" dirty="0"/>
              <a:t> sein!</a:t>
            </a:r>
          </a:p>
        </p:txBody>
      </p:sp>
      <p:pic>
        <p:nvPicPr>
          <p:cNvPr id="8" name="Grafik 7" descr="Ein Bild, das Berg, Himmel, draußen, Wolken enthält.&#10;&#10;Automatisch generierte Beschreibung">
            <a:extLst>
              <a:ext uri="{FF2B5EF4-FFF2-40B4-BE49-F238E27FC236}">
                <a16:creationId xmlns:a16="http://schemas.microsoft.com/office/drawing/2014/main" id="{24806824-9B4C-6F30-4F7F-A49B2E77E2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738" y="1048406"/>
            <a:ext cx="7080470" cy="5310353"/>
          </a:xfrm>
          <a:prstGeom prst="rect">
            <a:avLst/>
          </a:prstGeom>
        </p:spPr>
      </p:pic>
    </p:spTree>
    <p:extLst>
      <p:ext uri="{BB962C8B-B14F-4D97-AF65-F5344CB8AC3E}">
        <p14:creationId xmlns:p14="http://schemas.microsoft.com/office/powerpoint/2010/main" val="33968272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3FA322-B917-4B15-B9E1-8FF8BF74478D}"/>
              </a:ext>
            </a:extLst>
          </p:cNvPr>
          <p:cNvSpPr>
            <a:spLocks noGrp="1"/>
          </p:cNvSpPr>
          <p:nvPr>
            <p:ph type="title"/>
          </p:nvPr>
        </p:nvSpPr>
        <p:spPr/>
        <p:txBody>
          <a:bodyPr>
            <a:noAutofit/>
          </a:bodyPr>
          <a:lstStyle/>
          <a:p>
            <a:r>
              <a:rPr lang="de-DE" sz="2800" dirty="0"/>
              <a:t>9.3.1 Projektionsarten</a:t>
            </a:r>
          </a:p>
        </p:txBody>
      </p:sp>
      <p:sp>
        <p:nvSpPr>
          <p:cNvPr id="4" name="Inhaltsplatzhalter 3">
            <a:extLst>
              <a:ext uri="{FF2B5EF4-FFF2-40B4-BE49-F238E27FC236}">
                <a16:creationId xmlns:a16="http://schemas.microsoft.com/office/drawing/2014/main" id="{B503C617-C722-48CC-9D69-8C2471D59E22}"/>
              </a:ext>
            </a:extLst>
          </p:cNvPr>
          <p:cNvSpPr>
            <a:spLocks noGrp="1"/>
          </p:cNvSpPr>
          <p:nvPr>
            <p:ph sz="half" idx="2"/>
          </p:nvPr>
        </p:nvSpPr>
        <p:spPr>
          <a:xfrm>
            <a:off x="6172200" y="1460880"/>
            <a:ext cx="5795172" cy="4939920"/>
          </a:xfrm>
        </p:spPr>
        <p:txBody>
          <a:bodyPr>
            <a:normAutofit lnSpcReduction="10000"/>
          </a:bodyPr>
          <a:lstStyle/>
          <a:p>
            <a:r>
              <a:rPr lang="de-DE" b="1" dirty="0"/>
              <a:t>Längen-oder Maßstabstreue</a:t>
            </a:r>
          </a:p>
          <a:p>
            <a:pPr marL="457200" lvl="1" indent="0">
              <a:buNone/>
            </a:pPr>
            <a:r>
              <a:rPr lang="de-DE" dirty="0"/>
              <a:t>Alle Abstände zwischen beliebigen Punkten auf der Karte werden im selben Maßstab dargestellt, wie in der Wirklichkeit</a:t>
            </a:r>
          </a:p>
          <a:p>
            <a:r>
              <a:rPr lang="de-DE" b="1" dirty="0"/>
              <a:t>Flächentreue</a:t>
            </a:r>
          </a:p>
          <a:p>
            <a:pPr marL="457200" lvl="1" indent="0">
              <a:buNone/>
            </a:pPr>
            <a:r>
              <a:rPr lang="de-DE" dirty="0"/>
              <a:t>gleiche Flächeninhalte in der Natur werden mit gleicher Fläche entsprechend des Maßstabs in der Karte dargestellt</a:t>
            </a:r>
          </a:p>
          <a:p>
            <a:r>
              <a:rPr lang="de-DE" b="1" dirty="0"/>
              <a:t>Winkeltreue</a:t>
            </a:r>
          </a:p>
          <a:p>
            <a:pPr marL="457200" lvl="1" indent="0">
              <a:buNone/>
            </a:pPr>
            <a:r>
              <a:rPr lang="de-DE" dirty="0"/>
              <a:t>Winkel zwischen beliebigen Linien auf der Weltkugel sind gleich groß wie zwischen Linien auf der Karte. </a:t>
            </a:r>
          </a:p>
          <a:p>
            <a:r>
              <a:rPr lang="de-DE" b="1" dirty="0"/>
              <a:t>Es gibt keine perfekte Karte!</a:t>
            </a:r>
          </a:p>
          <a:p>
            <a:pPr marL="457200" lvl="1" indent="0">
              <a:buNone/>
            </a:pPr>
            <a:r>
              <a:rPr lang="de-DE" dirty="0"/>
              <a:t>Es ist immer ein Kompromiss, je kleiner der Maßstab desto größer werden die Fehler</a:t>
            </a:r>
          </a:p>
        </p:txBody>
      </p:sp>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5</a:t>
            </a:fld>
            <a:endParaRPr lang="de-DE" dirty="0"/>
          </a:p>
        </p:txBody>
      </p:sp>
      <p:sp>
        <p:nvSpPr>
          <p:cNvPr id="6" name="Textplatzhalter 5">
            <a:extLst>
              <a:ext uri="{FF2B5EF4-FFF2-40B4-BE49-F238E27FC236}">
                <a16:creationId xmlns:a16="http://schemas.microsoft.com/office/drawing/2014/main" id="{BB1F5A3E-80EF-4ED8-B13B-8F9C8D0778A9}"/>
              </a:ext>
            </a:extLst>
          </p:cNvPr>
          <p:cNvSpPr>
            <a:spLocks noGrp="1"/>
          </p:cNvSpPr>
          <p:nvPr>
            <p:ph type="body" sz="quarter" idx="13"/>
          </p:nvPr>
        </p:nvSpPr>
        <p:spPr/>
        <p:txBody>
          <a:bodyPr/>
          <a:lstStyle/>
          <a:p>
            <a:r>
              <a:rPr lang="de-DE" dirty="0"/>
              <a:t>9.3 Luftfahrtkarten</a:t>
            </a:r>
          </a:p>
        </p:txBody>
      </p:sp>
      <p:pic>
        <p:nvPicPr>
          <p:cNvPr id="7" name="Inhaltsplatzhalter 6" descr="https://www.segelfliegengrundausbildung.de/images/navigatie/globe.jpg"/>
          <p:cNvPicPr>
            <a:picLocks noGrp="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025732" y="2242509"/>
            <a:ext cx="2857500" cy="3933825"/>
          </a:xfrm>
          <a:prstGeom prst="rect">
            <a:avLst/>
          </a:prstGeom>
          <a:noFill/>
          <a:ln>
            <a:noFill/>
          </a:ln>
        </p:spPr>
      </p:pic>
      <p:sp>
        <p:nvSpPr>
          <p:cNvPr id="8" name="Textfeld 7"/>
          <p:cNvSpPr txBox="1"/>
          <p:nvPr/>
        </p:nvSpPr>
        <p:spPr>
          <a:xfrm>
            <a:off x="1626920" y="1531917"/>
            <a:ext cx="1626920" cy="584775"/>
          </a:xfrm>
          <a:prstGeom prst="rect">
            <a:avLst/>
          </a:prstGeom>
          <a:noFill/>
        </p:spPr>
        <p:txBody>
          <a:bodyPr wrap="square" rtlCol="0">
            <a:spAutoFit/>
          </a:bodyPr>
          <a:lstStyle/>
          <a:p>
            <a:r>
              <a:rPr lang="de-DE" sz="3200" b="1" dirty="0"/>
              <a:t>Globus</a:t>
            </a:r>
          </a:p>
        </p:txBody>
      </p:sp>
      <p:sp>
        <p:nvSpPr>
          <p:cNvPr id="10" name="Textfeld 9"/>
          <p:cNvSpPr txBox="1"/>
          <p:nvPr/>
        </p:nvSpPr>
        <p:spPr>
          <a:xfrm>
            <a:off x="130628" y="783771"/>
            <a:ext cx="11899075" cy="677108"/>
          </a:xfrm>
          <a:prstGeom prst="rect">
            <a:avLst/>
          </a:prstGeom>
          <a:noFill/>
        </p:spPr>
        <p:txBody>
          <a:bodyPr wrap="square" rtlCol="0">
            <a:spAutoFit/>
          </a:bodyPr>
          <a:lstStyle/>
          <a:p>
            <a:r>
              <a:rPr lang="de-DE" sz="2000" b="1" dirty="0"/>
              <a:t>Eine Forderung der ICAO schreibt für Luftfahrtkarten eine ausreichende Längen-, Flächen- und Winkeltreue vor</a:t>
            </a:r>
          </a:p>
          <a:p>
            <a:endParaRPr lang="de-DE" dirty="0"/>
          </a:p>
        </p:txBody>
      </p:sp>
    </p:spTree>
    <p:extLst>
      <p:ext uri="{BB962C8B-B14F-4D97-AF65-F5344CB8AC3E}">
        <p14:creationId xmlns:p14="http://schemas.microsoft.com/office/powerpoint/2010/main" val="20927100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912F66-6DA8-4473-B5C9-FFAA7085984C}"/>
              </a:ext>
            </a:extLst>
          </p:cNvPr>
          <p:cNvSpPr>
            <a:spLocks noGrp="1"/>
          </p:cNvSpPr>
          <p:nvPr>
            <p:ph type="title"/>
          </p:nvPr>
        </p:nvSpPr>
        <p:spPr/>
        <p:txBody>
          <a:bodyPr>
            <a:normAutofit fontScale="90000"/>
          </a:bodyPr>
          <a:lstStyle/>
          <a:p>
            <a:r>
              <a:rPr lang="de-DE" sz="3600" dirty="0"/>
              <a:t>Terrestrische Navigation</a:t>
            </a:r>
            <a:endParaRPr lang="de-CH" dirty="0"/>
          </a:p>
        </p:txBody>
      </p:sp>
      <p:sp>
        <p:nvSpPr>
          <p:cNvPr id="3" name="Foliennummernplatzhalter 2">
            <a:extLst>
              <a:ext uri="{FF2B5EF4-FFF2-40B4-BE49-F238E27FC236}">
                <a16:creationId xmlns:a16="http://schemas.microsoft.com/office/drawing/2014/main" id="{A4FA5D99-6AB9-4FC8-8639-36673F7E0C54}"/>
              </a:ext>
            </a:extLst>
          </p:cNvPr>
          <p:cNvSpPr>
            <a:spLocks noGrp="1"/>
          </p:cNvSpPr>
          <p:nvPr>
            <p:ph type="sldNum" sz="quarter" idx="12"/>
          </p:nvPr>
        </p:nvSpPr>
        <p:spPr/>
        <p:txBody>
          <a:bodyPr/>
          <a:lstStyle/>
          <a:p>
            <a:fld id="{1BAF13B1-D0BA-4A19-B609-64C08BFDA19E}" type="slidenum">
              <a:rPr lang="de-DE" smtClean="0"/>
              <a:pPr/>
              <a:t>50</a:t>
            </a:fld>
            <a:endParaRPr lang="de-DE" dirty="0"/>
          </a:p>
        </p:txBody>
      </p:sp>
      <p:sp>
        <p:nvSpPr>
          <p:cNvPr id="4" name="Textplatzhalter 3">
            <a:extLst>
              <a:ext uri="{FF2B5EF4-FFF2-40B4-BE49-F238E27FC236}">
                <a16:creationId xmlns:a16="http://schemas.microsoft.com/office/drawing/2014/main" id="{869CC8E8-95C5-423B-9CEC-531266B3DB9D}"/>
              </a:ext>
            </a:extLst>
          </p:cNvPr>
          <p:cNvSpPr>
            <a:spLocks noGrp="1"/>
          </p:cNvSpPr>
          <p:nvPr>
            <p:ph type="body" sz="quarter" idx="13"/>
          </p:nvPr>
        </p:nvSpPr>
        <p:spPr/>
        <p:txBody>
          <a:bodyPr/>
          <a:lstStyle/>
          <a:p>
            <a:r>
              <a:rPr lang="de-DE" dirty="0"/>
              <a:t>9.5 Terrestrische Navigation</a:t>
            </a:r>
          </a:p>
          <a:p>
            <a:endParaRPr lang="de-CH" dirty="0"/>
          </a:p>
        </p:txBody>
      </p:sp>
      <p:sp>
        <p:nvSpPr>
          <p:cNvPr id="5" name="Textfeld 4">
            <a:extLst>
              <a:ext uri="{FF2B5EF4-FFF2-40B4-BE49-F238E27FC236}">
                <a16:creationId xmlns:a16="http://schemas.microsoft.com/office/drawing/2014/main" id="{C4F31E7B-9EFB-58E5-84C3-21E9CF1F6B7D}"/>
              </a:ext>
            </a:extLst>
          </p:cNvPr>
          <p:cNvSpPr txBox="1"/>
          <p:nvPr/>
        </p:nvSpPr>
        <p:spPr>
          <a:xfrm>
            <a:off x="7641020" y="1048406"/>
            <a:ext cx="4233077" cy="3016210"/>
          </a:xfrm>
          <a:prstGeom prst="rect">
            <a:avLst/>
          </a:prstGeom>
          <a:noFill/>
        </p:spPr>
        <p:txBody>
          <a:bodyPr wrap="square" rtlCol="0">
            <a:spAutoFit/>
          </a:bodyPr>
          <a:lstStyle/>
          <a:p>
            <a:r>
              <a:rPr lang="de-CH" sz="1900" dirty="0"/>
              <a:t>Wir befinden uns südlich vom Gotthardpass, fliegen in Richtung WSW und wollen über den </a:t>
            </a:r>
            <a:r>
              <a:rPr lang="de-CH" sz="1900" dirty="0" err="1"/>
              <a:t>Nufenenpass</a:t>
            </a:r>
            <a:r>
              <a:rPr lang="de-CH" sz="1900" dirty="0"/>
              <a:t> ins Wallis</a:t>
            </a:r>
          </a:p>
          <a:p>
            <a:endParaRPr lang="de-CH" sz="1900" dirty="0"/>
          </a:p>
          <a:p>
            <a:r>
              <a:rPr lang="de-CH" sz="1900" dirty="0"/>
              <a:t>Das Wetter ist schlechter geworden</a:t>
            </a:r>
          </a:p>
          <a:p>
            <a:endParaRPr lang="de-CH" sz="1900" dirty="0"/>
          </a:p>
          <a:p>
            <a:r>
              <a:rPr lang="de-CH" sz="1900" dirty="0"/>
              <a:t>Gemäss Karte könnte eine Hochspannungsleitung eine Leitlinie sein…</a:t>
            </a:r>
          </a:p>
        </p:txBody>
      </p:sp>
      <p:pic>
        <p:nvPicPr>
          <p:cNvPr id="10" name="Grafik 9" descr="Ein Bild, das Karte enthält.&#10;&#10;Automatisch generierte Beschreibung">
            <a:extLst>
              <a:ext uri="{FF2B5EF4-FFF2-40B4-BE49-F238E27FC236}">
                <a16:creationId xmlns:a16="http://schemas.microsoft.com/office/drawing/2014/main" id="{F8E0EB43-0998-A476-8648-83E1A44F89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903" y="1048406"/>
            <a:ext cx="7062952" cy="5297214"/>
          </a:xfrm>
          <a:prstGeom prst="rect">
            <a:avLst/>
          </a:prstGeom>
        </p:spPr>
      </p:pic>
    </p:spTree>
    <p:extLst>
      <p:ext uri="{BB962C8B-B14F-4D97-AF65-F5344CB8AC3E}">
        <p14:creationId xmlns:p14="http://schemas.microsoft.com/office/powerpoint/2010/main" val="13548173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912F66-6DA8-4473-B5C9-FFAA7085984C}"/>
              </a:ext>
            </a:extLst>
          </p:cNvPr>
          <p:cNvSpPr>
            <a:spLocks noGrp="1"/>
          </p:cNvSpPr>
          <p:nvPr>
            <p:ph type="title"/>
          </p:nvPr>
        </p:nvSpPr>
        <p:spPr/>
        <p:txBody>
          <a:bodyPr>
            <a:normAutofit fontScale="90000"/>
          </a:bodyPr>
          <a:lstStyle/>
          <a:p>
            <a:r>
              <a:rPr lang="de-DE" sz="3600" dirty="0"/>
              <a:t>Terrestrische Navigation</a:t>
            </a:r>
            <a:endParaRPr lang="de-CH" dirty="0"/>
          </a:p>
        </p:txBody>
      </p:sp>
      <p:sp>
        <p:nvSpPr>
          <p:cNvPr id="3" name="Foliennummernplatzhalter 2">
            <a:extLst>
              <a:ext uri="{FF2B5EF4-FFF2-40B4-BE49-F238E27FC236}">
                <a16:creationId xmlns:a16="http://schemas.microsoft.com/office/drawing/2014/main" id="{A4FA5D99-6AB9-4FC8-8639-36673F7E0C54}"/>
              </a:ext>
            </a:extLst>
          </p:cNvPr>
          <p:cNvSpPr>
            <a:spLocks noGrp="1"/>
          </p:cNvSpPr>
          <p:nvPr>
            <p:ph type="sldNum" sz="quarter" idx="12"/>
          </p:nvPr>
        </p:nvSpPr>
        <p:spPr/>
        <p:txBody>
          <a:bodyPr/>
          <a:lstStyle/>
          <a:p>
            <a:fld id="{1BAF13B1-D0BA-4A19-B609-64C08BFDA19E}" type="slidenum">
              <a:rPr lang="de-DE" smtClean="0"/>
              <a:pPr/>
              <a:t>51</a:t>
            </a:fld>
            <a:endParaRPr lang="de-DE" dirty="0"/>
          </a:p>
        </p:txBody>
      </p:sp>
      <p:sp>
        <p:nvSpPr>
          <p:cNvPr id="4" name="Textplatzhalter 3">
            <a:extLst>
              <a:ext uri="{FF2B5EF4-FFF2-40B4-BE49-F238E27FC236}">
                <a16:creationId xmlns:a16="http://schemas.microsoft.com/office/drawing/2014/main" id="{869CC8E8-95C5-423B-9CEC-531266B3DB9D}"/>
              </a:ext>
            </a:extLst>
          </p:cNvPr>
          <p:cNvSpPr>
            <a:spLocks noGrp="1"/>
          </p:cNvSpPr>
          <p:nvPr>
            <p:ph type="body" sz="quarter" idx="13"/>
          </p:nvPr>
        </p:nvSpPr>
        <p:spPr/>
        <p:txBody>
          <a:bodyPr/>
          <a:lstStyle/>
          <a:p>
            <a:r>
              <a:rPr lang="de-DE" dirty="0"/>
              <a:t>9.5 Terrestrische Navigation</a:t>
            </a:r>
          </a:p>
          <a:p>
            <a:endParaRPr lang="de-CH" dirty="0"/>
          </a:p>
        </p:txBody>
      </p:sp>
      <p:sp>
        <p:nvSpPr>
          <p:cNvPr id="5" name="Textfeld 4">
            <a:extLst>
              <a:ext uri="{FF2B5EF4-FFF2-40B4-BE49-F238E27FC236}">
                <a16:creationId xmlns:a16="http://schemas.microsoft.com/office/drawing/2014/main" id="{C4F31E7B-9EFB-58E5-84C3-21E9CF1F6B7D}"/>
              </a:ext>
            </a:extLst>
          </p:cNvPr>
          <p:cNvSpPr txBox="1"/>
          <p:nvPr/>
        </p:nvSpPr>
        <p:spPr>
          <a:xfrm>
            <a:off x="7641020" y="1048406"/>
            <a:ext cx="4233077" cy="1554272"/>
          </a:xfrm>
          <a:prstGeom prst="rect">
            <a:avLst/>
          </a:prstGeom>
          <a:noFill/>
        </p:spPr>
        <p:txBody>
          <a:bodyPr wrap="square" rtlCol="0">
            <a:spAutoFit/>
          </a:bodyPr>
          <a:lstStyle/>
          <a:p>
            <a:r>
              <a:rPr lang="de-CH" sz="1900" dirty="0"/>
              <a:t>In der Realität ist diese Leitung kaum zu erkennen.</a:t>
            </a:r>
          </a:p>
          <a:p>
            <a:endParaRPr lang="de-CH" sz="1900" dirty="0"/>
          </a:p>
          <a:p>
            <a:r>
              <a:rPr lang="de-CH" sz="1900" dirty="0"/>
              <a:t>Welche Lücke ist der Nufenen?</a:t>
            </a:r>
          </a:p>
          <a:p>
            <a:endParaRPr lang="de-CH" sz="1900" dirty="0"/>
          </a:p>
        </p:txBody>
      </p:sp>
      <p:pic>
        <p:nvPicPr>
          <p:cNvPr id="8" name="Grafik 7" descr="Ein Bild, das Schnee, Himmel, draußen, Berg enthält.">
            <a:extLst>
              <a:ext uri="{FF2B5EF4-FFF2-40B4-BE49-F238E27FC236}">
                <a16:creationId xmlns:a16="http://schemas.microsoft.com/office/drawing/2014/main" id="{54452116-8AF8-676A-8A25-451DFF1715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187" y="823826"/>
            <a:ext cx="6615438" cy="4961578"/>
          </a:xfrm>
          <a:prstGeom prst="rect">
            <a:avLst/>
          </a:prstGeom>
        </p:spPr>
      </p:pic>
    </p:spTree>
    <p:extLst>
      <p:ext uri="{BB962C8B-B14F-4D97-AF65-F5344CB8AC3E}">
        <p14:creationId xmlns:p14="http://schemas.microsoft.com/office/powerpoint/2010/main" val="17653666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912F66-6DA8-4473-B5C9-FFAA7085984C}"/>
              </a:ext>
            </a:extLst>
          </p:cNvPr>
          <p:cNvSpPr>
            <a:spLocks noGrp="1"/>
          </p:cNvSpPr>
          <p:nvPr>
            <p:ph type="title"/>
          </p:nvPr>
        </p:nvSpPr>
        <p:spPr/>
        <p:txBody>
          <a:bodyPr>
            <a:normAutofit fontScale="90000"/>
          </a:bodyPr>
          <a:lstStyle/>
          <a:p>
            <a:r>
              <a:rPr lang="de-DE" sz="3600" dirty="0"/>
              <a:t>Terrestrische Navigation</a:t>
            </a:r>
            <a:endParaRPr lang="de-CH" dirty="0"/>
          </a:p>
        </p:txBody>
      </p:sp>
      <p:sp>
        <p:nvSpPr>
          <p:cNvPr id="3" name="Foliennummernplatzhalter 2">
            <a:extLst>
              <a:ext uri="{FF2B5EF4-FFF2-40B4-BE49-F238E27FC236}">
                <a16:creationId xmlns:a16="http://schemas.microsoft.com/office/drawing/2014/main" id="{A4FA5D99-6AB9-4FC8-8639-36673F7E0C54}"/>
              </a:ext>
            </a:extLst>
          </p:cNvPr>
          <p:cNvSpPr>
            <a:spLocks noGrp="1"/>
          </p:cNvSpPr>
          <p:nvPr>
            <p:ph type="sldNum" sz="quarter" idx="12"/>
          </p:nvPr>
        </p:nvSpPr>
        <p:spPr/>
        <p:txBody>
          <a:bodyPr/>
          <a:lstStyle/>
          <a:p>
            <a:fld id="{1BAF13B1-D0BA-4A19-B609-64C08BFDA19E}" type="slidenum">
              <a:rPr lang="de-DE" smtClean="0"/>
              <a:pPr/>
              <a:t>52</a:t>
            </a:fld>
            <a:endParaRPr lang="de-DE" dirty="0"/>
          </a:p>
        </p:txBody>
      </p:sp>
      <p:sp>
        <p:nvSpPr>
          <p:cNvPr id="4" name="Textplatzhalter 3">
            <a:extLst>
              <a:ext uri="{FF2B5EF4-FFF2-40B4-BE49-F238E27FC236}">
                <a16:creationId xmlns:a16="http://schemas.microsoft.com/office/drawing/2014/main" id="{869CC8E8-95C5-423B-9CEC-531266B3DB9D}"/>
              </a:ext>
            </a:extLst>
          </p:cNvPr>
          <p:cNvSpPr>
            <a:spLocks noGrp="1"/>
          </p:cNvSpPr>
          <p:nvPr>
            <p:ph type="body" sz="quarter" idx="13"/>
          </p:nvPr>
        </p:nvSpPr>
        <p:spPr/>
        <p:txBody>
          <a:bodyPr/>
          <a:lstStyle/>
          <a:p>
            <a:r>
              <a:rPr lang="de-DE" dirty="0"/>
              <a:t>9.5 Terrestrische Navigation</a:t>
            </a:r>
          </a:p>
          <a:p>
            <a:endParaRPr lang="de-CH" dirty="0"/>
          </a:p>
        </p:txBody>
      </p:sp>
      <p:sp>
        <p:nvSpPr>
          <p:cNvPr id="5" name="Textfeld 4">
            <a:extLst>
              <a:ext uri="{FF2B5EF4-FFF2-40B4-BE49-F238E27FC236}">
                <a16:creationId xmlns:a16="http://schemas.microsoft.com/office/drawing/2014/main" id="{C4F31E7B-9EFB-58E5-84C3-21E9CF1F6B7D}"/>
              </a:ext>
            </a:extLst>
          </p:cNvPr>
          <p:cNvSpPr txBox="1"/>
          <p:nvPr/>
        </p:nvSpPr>
        <p:spPr>
          <a:xfrm>
            <a:off x="7641020" y="1048406"/>
            <a:ext cx="4233077" cy="2139047"/>
          </a:xfrm>
          <a:prstGeom prst="rect">
            <a:avLst/>
          </a:prstGeom>
          <a:noFill/>
        </p:spPr>
        <p:txBody>
          <a:bodyPr wrap="square" rtlCol="0">
            <a:spAutoFit/>
          </a:bodyPr>
          <a:lstStyle/>
          <a:p>
            <a:r>
              <a:rPr lang="de-CH" sz="1900" dirty="0"/>
              <a:t>In der Realität ist diese Leitung kaum zu erkennen.</a:t>
            </a:r>
          </a:p>
          <a:p>
            <a:endParaRPr lang="de-CH" sz="1900" dirty="0"/>
          </a:p>
          <a:p>
            <a:r>
              <a:rPr lang="de-CH" sz="1900" dirty="0"/>
              <a:t>Welche Lücke ist der Nufenen?</a:t>
            </a:r>
          </a:p>
          <a:p>
            <a:endParaRPr lang="de-CH" sz="1900" dirty="0"/>
          </a:p>
          <a:p>
            <a:r>
              <a:rPr lang="de-CH" sz="1900" dirty="0"/>
              <a:t>Achtung: Verwechslungsgefahr mit dem Passo San Giacomo </a:t>
            </a:r>
          </a:p>
        </p:txBody>
      </p:sp>
      <p:pic>
        <p:nvPicPr>
          <p:cNvPr id="8" name="Grafik 7" descr="Ein Bild, das Schnee, Himmel, draußen, Berg enthält.">
            <a:extLst>
              <a:ext uri="{FF2B5EF4-FFF2-40B4-BE49-F238E27FC236}">
                <a16:creationId xmlns:a16="http://schemas.microsoft.com/office/drawing/2014/main" id="{54452116-8AF8-676A-8A25-451DFF1715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106" y="849692"/>
            <a:ext cx="6570613" cy="4927960"/>
          </a:xfrm>
          <a:prstGeom prst="rect">
            <a:avLst/>
          </a:prstGeom>
        </p:spPr>
      </p:pic>
      <p:cxnSp>
        <p:nvCxnSpPr>
          <p:cNvPr id="10" name="Gerade Verbindung mit Pfeil 9">
            <a:extLst>
              <a:ext uri="{FF2B5EF4-FFF2-40B4-BE49-F238E27FC236}">
                <a16:creationId xmlns:a16="http://schemas.microsoft.com/office/drawing/2014/main" id="{E3B8B198-A7F3-D9A4-7413-B402ECCDE81A}"/>
              </a:ext>
            </a:extLst>
          </p:cNvPr>
          <p:cNvCxnSpPr>
            <a:cxnSpLocks/>
          </p:cNvCxnSpPr>
          <p:nvPr/>
        </p:nvCxnSpPr>
        <p:spPr>
          <a:xfrm>
            <a:off x="3327841" y="2061882"/>
            <a:ext cx="654424" cy="50202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Gerade Verbindung mit Pfeil 10">
            <a:extLst>
              <a:ext uri="{FF2B5EF4-FFF2-40B4-BE49-F238E27FC236}">
                <a16:creationId xmlns:a16="http://schemas.microsoft.com/office/drawing/2014/main" id="{0B110BBB-46EE-077D-BE75-99E5EC3EAF83}"/>
              </a:ext>
            </a:extLst>
          </p:cNvPr>
          <p:cNvCxnSpPr/>
          <p:nvPr/>
        </p:nvCxnSpPr>
        <p:spPr>
          <a:xfrm>
            <a:off x="5757365" y="2117929"/>
            <a:ext cx="824753" cy="38548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feld 11">
            <a:extLst>
              <a:ext uri="{FF2B5EF4-FFF2-40B4-BE49-F238E27FC236}">
                <a16:creationId xmlns:a16="http://schemas.microsoft.com/office/drawing/2014/main" id="{78F91561-5E21-032A-72D4-838E60A1B1A7}"/>
              </a:ext>
            </a:extLst>
          </p:cNvPr>
          <p:cNvSpPr txBox="1"/>
          <p:nvPr/>
        </p:nvSpPr>
        <p:spPr>
          <a:xfrm>
            <a:off x="1283273" y="1867247"/>
            <a:ext cx="2482139" cy="384721"/>
          </a:xfrm>
          <a:prstGeom prst="rect">
            <a:avLst/>
          </a:prstGeom>
          <a:noFill/>
        </p:spPr>
        <p:txBody>
          <a:bodyPr wrap="square" rtlCol="0">
            <a:spAutoFit/>
          </a:bodyPr>
          <a:lstStyle/>
          <a:p>
            <a:r>
              <a:rPr lang="de-CH" sz="1900" dirty="0">
                <a:solidFill>
                  <a:srgbClr val="FF0000"/>
                </a:solidFill>
              </a:rPr>
              <a:t>Passo San Giacomo </a:t>
            </a:r>
          </a:p>
        </p:txBody>
      </p:sp>
      <p:sp>
        <p:nvSpPr>
          <p:cNvPr id="13" name="Textfeld 12">
            <a:extLst>
              <a:ext uri="{FF2B5EF4-FFF2-40B4-BE49-F238E27FC236}">
                <a16:creationId xmlns:a16="http://schemas.microsoft.com/office/drawing/2014/main" id="{25BD5F28-1AB6-40E8-BF5E-F8A8286BA282}"/>
              </a:ext>
            </a:extLst>
          </p:cNvPr>
          <p:cNvSpPr txBox="1"/>
          <p:nvPr/>
        </p:nvSpPr>
        <p:spPr>
          <a:xfrm>
            <a:off x="4305318" y="1888911"/>
            <a:ext cx="1544940" cy="384721"/>
          </a:xfrm>
          <a:prstGeom prst="rect">
            <a:avLst/>
          </a:prstGeom>
          <a:noFill/>
        </p:spPr>
        <p:txBody>
          <a:bodyPr wrap="square" rtlCol="0">
            <a:spAutoFit/>
          </a:bodyPr>
          <a:lstStyle/>
          <a:p>
            <a:r>
              <a:rPr lang="de-CH" sz="1900" dirty="0" err="1">
                <a:solidFill>
                  <a:srgbClr val="FF0000"/>
                </a:solidFill>
              </a:rPr>
              <a:t>Nufenenpass</a:t>
            </a:r>
            <a:endParaRPr lang="de-CH" sz="1900" dirty="0">
              <a:solidFill>
                <a:srgbClr val="FF0000"/>
              </a:solidFill>
            </a:endParaRPr>
          </a:p>
        </p:txBody>
      </p:sp>
    </p:spTree>
    <p:extLst>
      <p:ext uri="{BB962C8B-B14F-4D97-AF65-F5344CB8AC3E}">
        <p14:creationId xmlns:p14="http://schemas.microsoft.com/office/powerpoint/2010/main" val="40816860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02C7A8-7EE1-445E-B18B-B0B44B029576}"/>
              </a:ext>
            </a:extLst>
          </p:cNvPr>
          <p:cNvSpPr>
            <a:spLocks noGrp="1"/>
          </p:cNvSpPr>
          <p:nvPr>
            <p:ph type="ctrTitle"/>
          </p:nvPr>
        </p:nvSpPr>
        <p:spPr>
          <a:xfrm>
            <a:off x="1524000" y="1737914"/>
            <a:ext cx="9144000" cy="3062685"/>
          </a:xfrm>
        </p:spPr>
        <p:txBody>
          <a:bodyPr>
            <a:normAutofit fontScale="90000"/>
          </a:bodyPr>
          <a:lstStyle/>
          <a:p>
            <a:pPr marL="541338" indent="-541338"/>
            <a:r>
              <a:rPr lang="de-DE" dirty="0"/>
              <a:t>9.6 </a:t>
            </a:r>
            <a:r>
              <a:rPr lang="de-CH" dirty="0"/>
              <a:t>Funknavigation</a:t>
            </a:r>
            <a:br>
              <a:rPr lang="de-CH" dirty="0"/>
            </a:br>
            <a:r>
              <a:rPr lang="en-US" sz="5400" i="1" dirty="0">
                <a:solidFill>
                  <a:srgbClr val="044C96"/>
                </a:solidFill>
              </a:rPr>
              <a:t>Radio Navigation</a:t>
            </a:r>
            <a:br>
              <a:rPr lang="de-DE" sz="5400" i="1" dirty="0">
                <a:solidFill>
                  <a:srgbClr val="044C96"/>
                </a:solidFill>
              </a:rPr>
            </a:br>
            <a:br>
              <a:rPr lang="de-DE" sz="5400" i="1" dirty="0">
                <a:solidFill>
                  <a:srgbClr val="044C96"/>
                </a:solidFill>
              </a:rPr>
            </a:br>
            <a:endParaRPr lang="de-DE" dirty="0"/>
          </a:p>
        </p:txBody>
      </p:sp>
      <p:sp>
        <p:nvSpPr>
          <p:cNvPr id="4" name="Foliennummernplatzhalter 3">
            <a:extLst>
              <a:ext uri="{FF2B5EF4-FFF2-40B4-BE49-F238E27FC236}">
                <a16:creationId xmlns:a16="http://schemas.microsoft.com/office/drawing/2014/main" id="{4B18B720-1CFD-4B73-A56F-433DC892E596}"/>
              </a:ext>
            </a:extLst>
          </p:cNvPr>
          <p:cNvSpPr>
            <a:spLocks noGrp="1"/>
          </p:cNvSpPr>
          <p:nvPr>
            <p:ph type="sldNum" sz="quarter" idx="12"/>
          </p:nvPr>
        </p:nvSpPr>
        <p:spPr/>
        <p:txBody>
          <a:bodyPr/>
          <a:lstStyle/>
          <a:p>
            <a:fld id="{1BAF13B1-D0BA-4A19-B609-64C08BFDA19E}" type="slidenum">
              <a:rPr lang="de-DE" smtClean="0"/>
              <a:pPr/>
              <a:t>53</a:t>
            </a:fld>
            <a:endParaRPr lang="de-DE" dirty="0"/>
          </a:p>
        </p:txBody>
      </p:sp>
    </p:spTree>
    <p:extLst>
      <p:ext uri="{BB962C8B-B14F-4D97-AF65-F5344CB8AC3E}">
        <p14:creationId xmlns:p14="http://schemas.microsoft.com/office/powerpoint/2010/main" val="12569782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02C7A8-7EE1-445E-B18B-B0B44B029576}"/>
              </a:ext>
            </a:extLst>
          </p:cNvPr>
          <p:cNvSpPr>
            <a:spLocks noGrp="1"/>
          </p:cNvSpPr>
          <p:nvPr>
            <p:ph type="ctrTitle"/>
          </p:nvPr>
        </p:nvSpPr>
        <p:spPr>
          <a:xfrm>
            <a:off x="1034143" y="1737914"/>
            <a:ext cx="10069285" cy="3062685"/>
          </a:xfrm>
        </p:spPr>
        <p:txBody>
          <a:bodyPr>
            <a:normAutofit fontScale="90000"/>
          </a:bodyPr>
          <a:lstStyle/>
          <a:p>
            <a:pPr marL="541338" indent="-541338"/>
            <a:r>
              <a:rPr lang="de-DE" dirty="0"/>
              <a:t>9.6.1 </a:t>
            </a:r>
            <a:r>
              <a:rPr lang="de-CH" dirty="0"/>
              <a:t>Satellitennavigationssysteme</a:t>
            </a:r>
            <a:br>
              <a:rPr lang="de-CH" dirty="0"/>
            </a:br>
            <a:r>
              <a:rPr lang="en-US" sz="5400" i="1" dirty="0">
                <a:solidFill>
                  <a:srgbClr val="044C96"/>
                </a:solidFill>
              </a:rPr>
              <a:t>Use of GNSS</a:t>
            </a:r>
            <a:br>
              <a:rPr lang="de-DE" sz="5400" i="1" dirty="0">
                <a:solidFill>
                  <a:srgbClr val="044C96"/>
                </a:solidFill>
              </a:rPr>
            </a:br>
            <a:br>
              <a:rPr lang="de-DE" sz="5400" i="1" dirty="0">
                <a:solidFill>
                  <a:srgbClr val="044C96"/>
                </a:solidFill>
              </a:rPr>
            </a:br>
            <a:endParaRPr lang="de-DE" dirty="0"/>
          </a:p>
        </p:txBody>
      </p:sp>
      <p:sp>
        <p:nvSpPr>
          <p:cNvPr id="4" name="Foliennummernplatzhalter 3">
            <a:extLst>
              <a:ext uri="{FF2B5EF4-FFF2-40B4-BE49-F238E27FC236}">
                <a16:creationId xmlns:a16="http://schemas.microsoft.com/office/drawing/2014/main" id="{4B18B720-1CFD-4B73-A56F-433DC892E596}"/>
              </a:ext>
            </a:extLst>
          </p:cNvPr>
          <p:cNvSpPr>
            <a:spLocks noGrp="1"/>
          </p:cNvSpPr>
          <p:nvPr>
            <p:ph type="sldNum" sz="quarter" idx="12"/>
          </p:nvPr>
        </p:nvSpPr>
        <p:spPr/>
        <p:txBody>
          <a:bodyPr/>
          <a:lstStyle/>
          <a:p>
            <a:fld id="{1BAF13B1-D0BA-4A19-B609-64C08BFDA19E}" type="slidenum">
              <a:rPr lang="de-DE" smtClean="0"/>
              <a:pPr/>
              <a:t>54</a:t>
            </a:fld>
            <a:endParaRPr lang="de-DE" dirty="0"/>
          </a:p>
        </p:txBody>
      </p:sp>
    </p:spTree>
    <p:extLst>
      <p:ext uri="{BB962C8B-B14F-4D97-AF65-F5344CB8AC3E}">
        <p14:creationId xmlns:p14="http://schemas.microsoft.com/office/powerpoint/2010/main" val="8446240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3FA322-B917-4B15-B9E1-8FF8BF74478D}"/>
              </a:ext>
            </a:extLst>
          </p:cNvPr>
          <p:cNvSpPr>
            <a:spLocks noGrp="1"/>
          </p:cNvSpPr>
          <p:nvPr>
            <p:ph type="title"/>
          </p:nvPr>
        </p:nvSpPr>
        <p:spPr>
          <a:xfrm>
            <a:off x="926276" y="132512"/>
            <a:ext cx="7778338" cy="504000"/>
          </a:xfrm>
        </p:spPr>
        <p:txBody>
          <a:bodyPr>
            <a:noAutofit/>
          </a:bodyPr>
          <a:lstStyle/>
          <a:p>
            <a:r>
              <a:rPr lang="de-DE" sz="2400" b="1" dirty="0">
                <a:effectLst/>
              </a:rPr>
              <a:t>9.6.1.1  Satellitennavigation, Funktionsprinzip</a:t>
            </a:r>
            <a:endParaRPr lang="de-DE" sz="2400" dirty="0"/>
          </a:p>
        </p:txBody>
      </p:sp>
      <p:sp>
        <p:nvSpPr>
          <p:cNvPr id="4" name="Inhaltsplatzhalter 3">
            <a:extLst>
              <a:ext uri="{FF2B5EF4-FFF2-40B4-BE49-F238E27FC236}">
                <a16:creationId xmlns:a16="http://schemas.microsoft.com/office/drawing/2014/main" id="{B503C617-C722-48CC-9D69-8C2471D59E22}"/>
              </a:ext>
            </a:extLst>
          </p:cNvPr>
          <p:cNvSpPr>
            <a:spLocks noGrp="1"/>
          </p:cNvSpPr>
          <p:nvPr>
            <p:ph sz="half" idx="2"/>
          </p:nvPr>
        </p:nvSpPr>
        <p:spPr>
          <a:xfrm>
            <a:off x="6274696" y="1364485"/>
            <a:ext cx="5795172" cy="5475890"/>
          </a:xfrm>
        </p:spPr>
        <p:txBody>
          <a:bodyPr/>
          <a:lstStyle/>
          <a:p>
            <a:r>
              <a:rPr lang="de-DE" sz="1800" dirty="0"/>
              <a:t>GPS, GLONASS, GALILEO, BEIDOU ….</a:t>
            </a:r>
          </a:p>
          <a:p>
            <a:r>
              <a:rPr lang="de-DE" sz="1800" dirty="0"/>
              <a:t>Raumsegment ……~ 24 Satelliten im Orbit + Reservesatelliten</a:t>
            </a:r>
          </a:p>
          <a:p>
            <a:r>
              <a:rPr lang="de-DE" sz="1800" dirty="0"/>
              <a:t>Atomuhren in den Satelliten</a:t>
            </a:r>
          </a:p>
          <a:p>
            <a:r>
              <a:rPr lang="de-DE" sz="1800" dirty="0"/>
              <a:t>Bodenstationen …. Kontrollstationen am Boden</a:t>
            </a:r>
          </a:p>
          <a:p>
            <a:r>
              <a:rPr lang="de-DE" sz="1800" dirty="0"/>
              <a:t>Positionsbestimmung durch Laufzeitanalyse</a:t>
            </a:r>
          </a:p>
          <a:p>
            <a:r>
              <a:rPr lang="de-DE" sz="1800" dirty="0"/>
              <a:t>Grundgenauigkeit 10 – 30m</a:t>
            </a:r>
          </a:p>
          <a:p>
            <a:r>
              <a:rPr lang="de-DE" sz="1800" dirty="0"/>
              <a:t>Mittels DGPS Genauigkeitssteigerung in den cm Bereich, z.B. für GPS IFR Anflüge</a:t>
            </a:r>
          </a:p>
          <a:p>
            <a:r>
              <a:rPr lang="de-DE" sz="1800" dirty="0"/>
              <a:t>SBAS (Space Based Augmentation System)</a:t>
            </a:r>
          </a:p>
          <a:p>
            <a:pPr marL="457200" lvl="1" indent="0">
              <a:buNone/>
            </a:pPr>
            <a:r>
              <a:rPr lang="de-DE" sz="1800" dirty="0"/>
              <a:t>WAAS (Wide Area Augmentation System)-US</a:t>
            </a:r>
          </a:p>
          <a:p>
            <a:pPr marL="457200" lvl="1" indent="0">
              <a:buNone/>
            </a:pPr>
            <a:r>
              <a:rPr lang="de-DE" sz="1800" dirty="0"/>
              <a:t>EGNOS-Europa, MSAS-Japan</a:t>
            </a:r>
          </a:p>
          <a:p>
            <a:endParaRPr lang="de-DE" dirty="0"/>
          </a:p>
          <a:p>
            <a:endParaRPr lang="de-DE" dirty="0"/>
          </a:p>
        </p:txBody>
      </p:sp>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55</a:t>
            </a:fld>
            <a:endParaRPr lang="de-DE" dirty="0"/>
          </a:p>
        </p:txBody>
      </p:sp>
      <p:sp>
        <p:nvSpPr>
          <p:cNvPr id="6" name="Textplatzhalter 5">
            <a:extLst>
              <a:ext uri="{FF2B5EF4-FFF2-40B4-BE49-F238E27FC236}">
                <a16:creationId xmlns:a16="http://schemas.microsoft.com/office/drawing/2014/main" id="{BB1F5A3E-80EF-4ED8-B13B-8F9C8D0778A9}"/>
              </a:ext>
            </a:extLst>
          </p:cNvPr>
          <p:cNvSpPr>
            <a:spLocks noGrp="1"/>
          </p:cNvSpPr>
          <p:nvPr>
            <p:ph type="body" sz="quarter" idx="13"/>
          </p:nvPr>
        </p:nvSpPr>
        <p:spPr/>
        <p:txBody>
          <a:bodyPr/>
          <a:lstStyle/>
          <a:p>
            <a:r>
              <a:rPr lang="de-DE" dirty="0"/>
              <a:t>Satellitennavigation</a:t>
            </a:r>
          </a:p>
        </p:txBody>
      </p:sp>
      <p:pic>
        <p:nvPicPr>
          <p:cNvPr id="7" name="Inhaltsplatzhalter 6" descr="https://www.segelfliegengrundausbildung.de/images/navigatie/gps.jpg"/>
          <p:cNvPicPr>
            <a:picLocks noGrp="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366713" y="925513"/>
            <a:ext cx="2732747" cy="2482705"/>
          </a:xfrm>
          <a:prstGeom prst="rect">
            <a:avLst/>
          </a:prstGeom>
          <a:noFill/>
          <a:ln>
            <a:noFill/>
          </a:ln>
        </p:spPr>
      </p:pic>
      <p:pic>
        <p:nvPicPr>
          <p:cNvPr id="8" name="Grafik 7" descr="9.6.1.2"/>
          <p:cNvPicPr/>
          <p:nvPr/>
        </p:nvPicPr>
        <p:blipFill>
          <a:blip r:embed="rId4">
            <a:extLst>
              <a:ext uri="{28A0092B-C50C-407E-A947-70E740481C1C}">
                <a14:useLocalDpi xmlns:a14="http://schemas.microsoft.com/office/drawing/2010/main" val="0"/>
              </a:ext>
            </a:extLst>
          </a:blip>
          <a:srcRect/>
          <a:stretch>
            <a:fillRect/>
          </a:stretch>
        </p:blipFill>
        <p:spPr bwMode="auto">
          <a:xfrm>
            <a:off x="3258363" y="1211283"/>
            <a:ext cx="2857430" cy="1939459"/>
          </a:xfrm>
          <a:prstGeom prst="rect">
            <a:avLst/>
          </a:prstGeom>
          <a:noFill/>
          <a:ln>
            <a:noFill/>
          </a:ln>
        </p:spPr>
      </p:pic>
      <p:pic>
        <p:nvPicPr>
          <p:cNvPr id="9" name="Grafik 8" descr="https://www.segelfliegengrundausbildung.de/images/navigatie/gps-satelliet.jpg"/>
          <p:cNvPicPr/>
          <p:nvPr/>
        </p:nvPicPr>
        <p:blipFill>
          <a:blip r:embed="rId5">
            <a:extLst>
              <a:ext uri="{28A0092B-C50C-407E-A947-70E740481C1C}">
                <a14:useLocalDpi xmlns:a14="http://schemas.microsoft.com/office/drawing/2010/main" val="0"/>
              </a:ext>
            </a:extLst>
          </a:blip>
          <a:srcRect/>
          <a:stretch>
            <a:fillRect/>
          </a:stretch>
        </p:blipFill>
        <p:spPr bwMode="auto">
          <a:xfrm>
            <a:off x="1729947" y="3610097"/>
            <a:ext cx="3056832" cy="2650915"/>
          </a:xfrm>
          <a:prstGeom prst="rect">
            <a:avLst/>
          </a:prstGeom>
          <a:noFill/>
          <a:ln>
            <a:noFill/>
          </a:ln>
        </p:spPr>
      </p:pic>
    </p:spTree>
    <p:extLst>
      <p:ext uri="{BB962C8B-B14F-4D97-AF65-F5344CB8AC3E}">
        <p14:creationId xmlns:p14="http://schemas.microsoft.com/office/powerpoint/2010/main" val="29644344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3FA322-B917-4B15-B9E1-8FF8BF74478D}"/>
              </a:ext>
            </a:extLst>
          </p:cNvPr>
          <p:cNvSpPr>
            <a:spLocks noGrp="1"/>
          </p:cNvSpPr>
          <p:nvPr>
            <p:ph type="title"/>
          </p:nvPr>
        </p:nvSpPr>
        <p:spPr/>
        <p:txBody>
          <a:bodyPr>
            <a:noAutofit/>
          </a:bodyPr>
          <a:lstStyle/>
          <a:p>
            <a:r>
              <a:rPr lang="de-DE" sz="2800" b="1" dirty="0">
                <a:effectLst/>
              </a:rPr>
              <a:t>9.6.1.1  Funktionsprinzip des GNSS Systems</a:t>
            </a:r>
            <a:endParaRPr lang="de-DE" sz="2800" dirty="0"/>
          </a:p>
        </p:txBody>
      </p:sp>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56</a:t>
            </a:fld>
            <a:endParaRPr lang="de-DE" dirty="0"/>
          </a:p>
        </p:txBody>
      </p:sp>
      <p:sp>
        <p:nvSpPr>
          <p:cNvPr id="6" name="Textplatzhalter 5">
            <a:extLst>
              <a:ext uri="{FF2B5EF4-FFF2-40B4-BE49-F238E27FC236}">
                <a16:creationId xmlns:a16="http://schemas.microsoft.com/office/drawing/2014/main" id="{BB1F5A3E-80EF-4ED8-B13B-8F9C8D0778A9}"/>
              </a:ext>
            </a:extLst>
          </p:cNvPr>
          <p:cNvSpPr>
            <a:spLocks noGrp="1"/>
          </p:cNvSpPr>
          <p:nvPr>
            <p:ph type="body" sz="quarter" idx="13"/>
          </p:nvPr>
        </p:nvSpPr>
        <p:spPr/>
        <p:txBody>
          <a:bodyPr/>
          <a:lstStyle/>
          <a:p>
            <a:r>
              <a:rPr lang="de-DE" dirty="0"/>
              <a:t>Satellitennavigation</a:t>
            </a:r>
          </a:p>
        </p:txBody>
      </p:sp>
      <p:sp>
        <p:nvSpPr>
          <p:cNvPr id="3" name="Inhaltsplatzhalter 2"/>
          <p:cNvSpPr>
            <a:spLocks noGrp="1"/>
          </p:cNvSpPr>
          <p:nvPr>
            <p:ph sz="half" idx="1"/>
          </p:nvPr>
        </p:nvSpPr>
        <p:spPr>
          <a:xfrm>
            <a:off x="224232" y="833748"/>
            <a:ext cx="7571340" cy="5475890"/>
          </a:xfrm>
        </p:spPr>
        <p:txBody>
          <a:bodyPr>
            <a:normAutofit/>
          </a:bodyPr>
          <a:lstStyle/>
          <a:p>
            <a:r>
              <a:rPr lang="de-DE" sz="1800" dirty="0"/>
              <a:t>24 – 30 Satelliten im Orbit (je System)</a:t>
            </a:r>
          </a:p>
          <a:p>
            <a:pPr marL="457200" lvl="1" indent="0">
              <a:buNone/>
            </a:pPr>
            <a:r>
              <a:rPr lang="de-DE" sz="1800" dirty="0"/>
              <a:t>Orbit in ca. 25 000 km Höhe</a:t>
            </a:r>
          </a:p>
          <a:p>
            <a:r>
              <a:rPr lang="de-DE" sz="1800" dirty="0"/>
              <a:t>Funksignale jedes einzelnen Satelliten mit Position und Uhrzeit (Atomuhr)</a:t>
            </a:r>
          </a:p>
          <a:p>
            <a:r>
              <a:rPr lang="de-DE" sz="1800" dirty="0"/>
              <a:t>Positionsbestimmung erfolgt durch Laufzeitmessung  (Nanosekunden) im Empfänger</a:t>
            </a:r>
          </a:p>
          <a:p>
            <a:r>
              <a:rPr lang="de-DE" sz="1800" dirty="0"/>
              <a:t>2D Positionsbestimmung  erfordert Empfang von mindestens 3 Satelliten</a:t>
            </a:r>
          </a:p>
          <a:p>
            <a:r>
              <a:rPr lang="de-DE" sz="1800" dirty="0"/>
              <a:t>3D Positionsbestimmung  erfordert Empfang von mindestens 4 Satelliten</a:t>
            </a:r>
          </a:p>
          <a:p>
            <a:r>
              <a:rPr lang="de-DE" sz="1800" dirty="0">
                <a:hlinkClick r:id="rId3"/>
              </a:rPr>
              <a:t>WGS84 Koordinatensystem</a:t>
            </a:r>
            <a:r>
              <a:rPr lang="de-DE" sz="1800" dirty="0"/>
              <a:t> Basis für GNSS Navigation</a:t>
            </a:r>
          </a:p>
          <a:p>
            <a:r>
              <a:rPr lang="de-DE" sz="1800" dirty="0"/>
              <a:t> Fehlerquellen</a:t>
            </a:r>
          </a:p>
          <a:p>
            <a:pPr marL="457200" lvl="1" indent="0">
              <a:buNone/>
            </a:pPr>
            <a:r>
              <a:rPr lang="de-DE" sz="1800" dirty="0"/>
              <a:t>Satellitenposition ( Je mehr Satelliten empfangen werden desto geringer der Fehler)</a:t>
            </a:r>
          </a:p>
          <a:p>
            <a:pPr marL="457200" lvl="1" indent="0">
              <a:buNone/>
            </a:pPr>
            <a:r>
              <a:rPr lang="de-DE" sz="1800" dirty="0"/>
              <a:t>Ionosphäre, Troposphäre</a:t>
            </a:r>
          </a:p>
          <a:p>
            <a:pPr marL="457200" lvl="1" indent="0">
              <a:buNone/>
            </a:pPr>
            <a:r>
              <a:rPr lang="de-DE" sz="1800" dirty="0"/>
              <a:t>Mehrwegeeffekt</a:t>
            </a:r>
          </a:p>
          <a:p>
            <a:r>
              <a:rPr lang="de-DE" sz="1800" dirty="0"/>
              <a:t>Grundgenauigkeit 10 – 30m</a:t>
            </a:r>
          </a:p>
          <a:p>
            <a:endParaRPr lang="de-DE" dirty="0"/>
          </a:p>
        </p:txBody>
      </p:sp>
      <p:pic>
        <p:nvPicPr>
          <p:cNvPr id="1026" name="Picture 2" descr="https://upload.wikimedia.org/wikipedia/commons/9/9c/ConstellationGPS.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182099" y="833748"/>
            <a:ext cx="3557855" cy="284628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upload.wikimedia.org/wikipedia/commons/thumb/6/65/GPS_Spheres.svg/220px-GPS_Spheres.sv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65558" y="3758218"/>
            <a:ext cx="3190452" cy="1957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44012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3FA322-B917-4B15-B9E1-8FF8BF74478D}"/>
              </a:ext>
            </a:extLst>
          </p:cNvPr>
          <p:cNvSpPr>
            <a:spLocks noGrp="1"/>
          </p:cNvSpPr>
          <p:nvPr>
            <p:ph type="title"/>
          </p:nvPr>
        </p:nvSpPr>
        <p:spPr/>
        <p:txBody>
          <a:bodyPr>
            <a:noAutofit/>
          </a:bodyPr>
          <a:lstStyle/>
          <a:p>
            <a:r>
              <a:rPr lang="de-DE" sz="2800" dirty="0"/>
              <a:t>9.6.1.2 Verwendung  von GPS</a:t>
            </a:r>
          </a:p>
        </p:txBody>
      </p:sp>
      <p:sp>
        <p:nvSpPr>
          <p:cNvPr id="4" name="Inhaltsplatzhalter 3">
            <a:extLst>
              <a:ext uri="{FF2B5EF4-FFF2-40B4-BE49-F238E27FC236}">
                <a16:creationId xmlns:a16="http://schemas.microsoft.com/office/drawing/2014/main" id="{B503C617-C722-48CC-9D69-8C2471D59E22}"/>
              </a:ext>
            </a:extLst>
          </p:cNvPr>
          <p:cNvSpPr>
            <a:spLocks noGrp="1"/>
          </p:cNvSpPr>
          <p:nvPr>
            <p:ph sz="half" idx="2"/>
          </p:nvPr>
        </p:nvSpPr>
        <p:spPr/>
        <p:txBody>
          <a:bodyPr>
            <a:normAutofit/>
          </a:bodyPr>
          <a:lstStyle/>
          <a:p>
            <a:pPr marL="0" indent="0" algn="ctr">
              <a:buNone/>
            </a:pPr>
            <a:r>
              <a:rPr lang="de-DE" sz="3200" dirty="0"/>
              <a:t>Portabel oder Fest eingebaut</a:t>
            </a:r>
          </a:p>
          <a:p>
            <a:pPr marL="0" indent="0" algn="ctr">
              <a:buNone/>
            </a:pPr>
            <a:endParaRPr lang="de-DE" dirty="0"/>
          </a:p>
          <a:p>
            <a:r>
              <a:rPr lang="de-DE" sz="1800" dirty="0"/>
              <a:t>Navigationssystem, Streckenflugrechner</a:t>
            </a:r>
          </a:p>
          <a:p>
            <a:pPr marL="457200" lvl="1" indent="0">
              <a:buNone/>
            </a:pPr>
            <a:r>
              <a:rPr lang="de-DE" sz="1800" dirty="0"/>
              <a:t>Moving Map, Luftraum, Windberechnung, Richtung &amp; KüG (Track), Endanflug …</a:t>
            </a:r>
          </a:p>
          <a:p>
            <a:pPr marL="0" indent="0">
              <a:buNone/>
            </a:pPr>
            <a:endParaRPr lang="de-DE" sz="1800" dirty="0"/>
          </a:p>
          <a:p>
            <a:r>
              <a:rPr lang="de-DE" sz="1800" dirty="0"/>
              <a:t>FLARM</a:t>
            </a:r>
          </a:p>
          <a:p>
            <a:pPr marL="457200" lvl="1" indent="0">
              <a:buNone/>
            </a:pPr>
            <a:r>
              <a:rPr lang="de-DE" sz="1800" dirty="0"/>
              <a:t>Classic FLARM F4, F5, F6</a:t>
            </a:r>
          </a:p>
          <a:p>
            <a:pPr marL="457200" lvl="1" indent="0">
              <a:buNone/>
            </a:pPr>
            <a:r>
              <a:rPr lang="de-DE" sz="1800" dirty="0"/>
              <a:t>Power FLARM</a:t>
            </a:r>
          </a:p>
          <a:p>
            <a:pPr marL="457200" lvl="1" indent="0">
              <a:buNone/>
            </a:pPr>
            <a:r>
              <a:rPr lang="de-DE" sz="1800" dirty="0"/>
              <a:t>Radar Plot, Akustische Warnung</a:t>
            </a:r>
          </a:p>
          <a:p>
            <a:endParaRPr lang="de-DE" sz="1800" dirty="0"/>
          </a:p>
          <a:p>
            <a:r>
              <a:rPr lang="de-DE" sz="1800" dirty="0"/>
              <a:t>ADSB</a:t>
            </a:r>
          </a:p>
          <a:p>
            <a:pPr marL="457200" lvl="1" indent="0">
              <a:buNone/>
            </a:pPr>
            <a:r>
              <a:rPr lang="de-DE" sz="1800" dirty="0"/>
              <a:t>Radar Plot, Akustische Warnung, kombiniert mit FLARM und Transponder</a:t>
            </a:r>
          </a:p>
          <a:p>
            <a:pPr marL="457200" lvl="1" indent="0">
              <a:buNone/>
            </a:pPr>
            <a:r>
              <a:rPr lang="de-DE" sz="1800" dirty="0"/>
              <a:t>Teilweise Pflicht in anderen Ländern (USA seit 2020, Australien, Neuseeland kurz davor …)</a:t>
            </a:r>
          </a:p>
        </p:txBody>
      </p:sp>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57</a:t>
            </a:fld>
            <a:endParaRPr lang="de-DE" dirty="0"/>
          </a:p>
        </p:txBody>
      </p:sp>
      <p:sp>
        <p:nvSpPr>
          <p:cNvPr id="6" name="Textplatzhalter 5">
            <a:extLst>
              <a:ext uri="{FF2B5EF4-FFF2-40B4-BE49-F238E27FC236}">
                <a16:creationId xmlns:a16="http://schemas.microsoft.com/office/drawing/2014/main" id="{BB1F5A3E-80EF-4ED8-B13B-8F9C8D0778A9}"/>
              </a:ext>
            </a:extLst>
          </p:cNvPr>
          <p:cNvSpPr>
            <a:spLocks noGrp="1"/>
          </p:cNvSpPr>
          <p:nvPr>
            <p:ph type="body" sz="quarter" idx="13"/>
          </p:nvPr>
        </p:nvSpPr>
        <p:spPr/>
        <p:txBody>
          <a:bodyPr/>
          <a:lstStyle/>
          <a:p>
            <a:r>
              <a:rPr lang="de-DE" dirty="0"/>
              <a:t>Satellitennavigation</a:t>
            </a:r>
          </a:p>
        </p:txBody>
      </p:sp>
      <p:pic>
        <p:nvPicPr>
          <p:cNvPr id="7" name="Inhaltsplatzhalter 6" descr="https://www.segelfliegengrundausbildung.de/images/navigatie/s80.jpg"/>
          <p:cNvPicPr>
            <a:picLocks noGrp="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428118" y="925514"/>
            <a:ext cx="2646776" cy="2821734"/>
          </a:xfrm>
          <a:prstGeom prst="rect">
            <a:avLst/>
          </a:prstGeom>
          <a:noFill/>
          <a:ln>
            <a:noFill/>
          </a:ln>
        </p:spPr>
      </p:pic>
      <p:pic>
        <p:nvPicPr>
          <p:cNvPr id="8" name="Grafik 7" descr="9.6.2.1.2"/>
          <p:cNvPicPr/>
          <p:nvPr/>
        </p:nvPicPr>
        <p:blipFill>
          <a:blip r:embed="rId4">
            <a:extLst>
              <a:ext uri="{28A0092B-C50C-407E-A947-70E740481C1C}">
                <a14:useLocalDpi xmlns:a14="http://schemas.microsoft.com/office/drawing/2010/main" val="0"/>
              </a:ext>
            </a:extLst>
          </a:blip>
          <a:srcRect/>
          <a:stretch>
            <a:fillRect/>
          </a:stretch>
        </p:blipFill>
        <p:spPr bwMode="auto">
          <a:xfrm>
            <a:off x="3657352" y="749515"/>
            <a:ext cx="2282190" cy="3045460"/>
          </a:xfrm>
          <a:prstGeom prst="rect">
            <a:avLst/>
          </a:prstGeom>
          <a:noFill/>
          <a:ln>
            <a:noFill/>
          </a:ln>
        </p:spPr>
      </p:pic>
      <p:pic>
        <p:nvPicPr>
          <p:cNvPr id="9" name="Grafik 8" descr="https://www.segelfliegengrundausbildung.de/images/sga/flarm.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4871" y="4289405"/>
            <a:ext cx="2710024" cy="1116313"/>
          </a:xfrm>
          <a:prstGeom prst="rect">
            <a:avLst/>
          </a:prstGeom>
          <a:noFill/>
          <a:ln>
            <a:noFill/>
          </a:ln>
        </p:spPr>
      </p:pic>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57352" y="3907978"/>
            <a:ext cx="2282190" cy="2223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754967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C560A7-F97A-440C-92A9-25035AE3B8D5}"/>
              </a:ext>
            </a:extLst>
          </p:cNvPr>
          <p:cNvSpPr>
            <a:spLocks noGrp="1"/>
          </p:cNvSpPr>
          <p:nvPr>
            <p:ph type="title"/>
          </p:nvPr>
        </p:nvSpPr>
        <p:spPr/>
        <p:txBody>
          <a:bodyPr>
            <a:normAutofit fontScale="90000"/>
          </a:bodyPr>
          <a:lstStyle/>
          <a:p>
            <a:r>
              <a:rPr lang="de-DE" sz="3600" dirty="0"/>
              <a:t>9.6.1.2 Verwendung  von GPS</a:t>
            </a:r>
            <a:endParaRPr lang="de-CH" dirty="0"/>
          </a:p>
        </p:txBody>
      </p:sp>
      <p:sp>
        <p:nvSpPr>
          <p:cNvPr id="3" name="Foliennummernplatzhalter 2">
            <a:extLst>
              <a:ext uri="{FF2B5EF4-FFF2-40B4-BE49-F238E27FC236}">
                <a16:creationId xmlns:a16="http://schemas.microsoft.com/office/drawing/2014/main" id="{A1E56575-7E26-41BE-B242-1CA03B5DE556}"/>
              </a:ext>
            </a:extLst>
          </p:cNvPr>
          <p:cNvSpPr>
            <a:spLocks noGrp="1"/>
          </p:cNvSpPr>
          <p:nvPr>
            <p:ph type="sldNum" sz="quarter" idx="12"/>
          </p:nvPr>
        </p:nvSpPr>
        <p:spPr/>
        <p:txBody>
          <a:bodyPr/>
          <a:lstStyle/>
          <a:p>
            <a:fld id="{1BAF13B1-D0BA-4A19-B609-64C08BFDA19E}" type="slidenum">
              <a:rPr lang="de-DE" smtClean="0"/>
              <a:pPr/>
              <a:t>58</a:t>
            </a:fld>
            <a:endParaRPr lang="de-DE" dirty="0"/>
          </a:p>
        </p:txBody>
      </p:sp>
      <p:sp>
        <p:nvSpPr>
          <p:cNvPr id="4" name="Textplatzhalter 3">
            <a:extLst>
              <a:ext uri="{FF2B5EF4-FFF2-40B4-BE49-F238E27FC236}">
                <a16:creationId xmlns:a16="http://schemas.microsoft.com/office/drawing/2014/main" id="{4D104F7F-DA45-4996-A1FF-8623C8EA3CE8}"/>
              </a:ext>
            </a:extLst>
          </p:cNvPr>
          <p:cNvSpPr>
            <a:spLocks noGrp="1"/>
          </p:cNvSpPr>
          <p:nvPr>
            <p:ph type="body" sz="quarter" idx="13"/>
          </p:nvPr>
        </p:nvSpPr>
        <p:spPr/>
        <p:txBody>
          <a:bodyPr/>
          <a:lstStyle/>
          <a:p>
            <a:r>
              <a:rPr lang="de-DE" dirty="0"/>
              <a:t>Satellitennavigation</a:t>
            </a:r>
          </a:p>
          <a:p>
            <a:endParaRPr lang="de-CH" dirty="0"/>
          </a:p>
        </p:txBody>
      </p:sp>
      <p:pic>
        <p:nvPicPr>
          <p:cNvPr id="6" name="Grafik 5" descr="Ein Bild, das Karte enthält.&#10;&#10;Automatisch generierte Beschreibung">
            <a:extLst>
              <a:ext uri="{FF2B5EF4-FFF2-40B4-BE49-F238E27FC236}">
                <a16:creationId xmlns:a16="http://schemas.microsoft.com/office/drawing/2014/main" id="{03C7D453-A2EC-4D3F-97D2-618DA98DEB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844" y="978687"/>
            <a:ext cx="9000000" cy="5062500"/>
          </a:xfrm>
          <a:prstGeom prst="rect">
            <a:avLst/>
          </a:prstGeom>
        </p:spPr>
      </p:pic>
    </p:spTree>
    <p:extLst>
      <p:ext uri="{BB962C8B-B14F-4D97-AF65-F5344CB8AC3E}">
        <p14:creationId xmlns:p14="http://schemas.microsoft.com/office/powerpoint/2010/main" val="22702532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02C7A8-7EE1-445E-B18B-B0B44B029576}"/>
              </a:ext>
            </a:extLst>
          </p:cNvPr>
          <p:cNvSpPr>
            <a:spLocks noGrp="1"/>
          </p:cNvSpPr>
          <p:nvPr>
            <p:ph type="ctrTitle"/>
          </p:nvPr>
        </p:nvSpPr>
        <p:spPr>
          <a:xfrm>
            <a:off x="1524000" y="1737914"/>
            <a:ext cx="9144000" cy="3088085"/>
          </a:xfrm>
        </p:spPr>
        <p:txBody>
          <a:bodyPr>
            <a:normAutofit fontScale="90000"/>
          </a:bodyPr>
          <a:lstStyle/>
          <a:p>
            <a:pPr marL="541338" indent="-541338"/>
            <a:r>
              <a:rPr lang="de-DE" dirty="0"/>
              <a:t>9.6.2 Radar</a:t>
            </a:r>
            <a:br>
              <a:rPr lang="de-DE" dirty="0"/>
            </a:br>
            <a:r>
              <a:rPr lang="de-CH" sz="5400" i="1" dirty="0">
                <a:solidFill>
                  <a:srgbClr val="044C96"/>
                </a:solidFill>
              </a:rPr>
              <a:t>Radar</a:t>
            </a:r>
            <a:br>
              <a:rPr lang="de-DE" sz="5400" i="1" dirty="0">
                <a:solidFill>
                  <a:srgbClr val="044C96"/>
                </a:solidFill>
              </a:rPr>
            </a:br>
            <a:br>
              <a:rPr lang="de-DE" sz="5400" i="1" dirty="0">
                <a:solidFill>
                  <a:srgbClr val="044C96"/>
                </a:solidFill>
              </a:rPr>
            </a:br>
            <a:endParaRPr lang="de-DE" dirty="0"/>
          </a:p>
        </p:txBody>
      </p:sp>
      <p:sp>
        <p:nvSpPr>
          <p:cNvPr id="4" name="Foliennummernplatzhalter 3">
            <a:extLst>
              <a:ext uri="{FF2B5EF4-FFF2-40B4-BE49-F238E27FC236}">
                <a16:creationId xmlns:a16="http://schemas.microsoft.com/office/drawing/2014/main" id="{4B18B720-1CFD-4B73-A56F-433DC892E596}"/>
              </a:ext>
            </a:extLst>
          </p:cNvPr>
          <p:cNvSpPr>
            <a:spLocks noGrp="1"/>
          </p:cNvSpPr>
          <p:nvPr>
            <p:ph type="sldNum" sz="quarter" idx="12"/>
          </p:nvPr>
        </p:nvSpPr>
        <p:spPr/>
        <p:txBody>
          <a:bodyPr/>
          <a:lstStyle/>
          <a:p>
            <a:fld id="{1BAF13B1-D0BA-4A19-B609-64C08BFDA19E}" type="slidenum">
              <a:rPr lang="de-DE" smtClean="0"/>
              <a:pPr/>
              <a:t>59</a:t>
            </a:fld>
            <a:endParaRPr lang="de-DE" dirty="0"/>
          </a:p>
        </p:txBody>
      </p:sp>
    </p:spTree>
    <p:extLst>
      <p:ext uri="{BB962C8B-B14F-4D97-AF65-F5344CB8AC3E}">
        <p14:creationId xmlns:p14="http://schemas.microsoft.com/office/powerpoint/2010/main" val="36515066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3FA322-B917-4B15-B9E1-8FF8BF74478D}"/>
              </a:ext>
            </a:extLst>
          </p:cNvPr>
          <p:cNvSpPr>
            <a:spLocks noGrp="1"/>
          </p:cNvSpPr>
          <p:nvPr>
            <p:ph type="title"/>
          </p:nvPr>
        </p:nvSpPr>
        <p:spPr/>
        <p:txBody>
          <a:bodyPr>
            <a:noAutofit/>
          </a:bodyPr>
          <a:lstStyle/>
          <a:p>
            <a:r>
              <a:rPr lang="de-DE" sz="2800" dirty="0"/>
              <a:t>9.3.1 Projektionsarten</a:t>
            </a:r>
          </a:p>
        </p:txBody>
      </p:sp>
      <p:sp>
        <p:nvSpPr>
          <p:cNvPr id="4" name="Inhaltsplatzhalter 3">
            <a:extLst>
              <a:ext uri="{FF2B5EF4-FFF2-40B4-BE49-F238E27FC236}">
                <a16:creationId xmlns:a16="http://schemas.microsoft.com/office/drawing/2014/main" id="{B503C617-C722-48CC-9D69-8C2471D59E22}"/>
              </a:ext>
            </a:extLst>
          </p:cNvPr>
          <p:cNvSpPr>
            <a:spLocks noGrp="1"/>
          </p:cNvSpPr>
          <p:nvPr>
            <p:ph sz="half" idx="2"/>
          </p:nvPr>
        </p:nvSpPr>
        <p:spPr/>
        <p:txBody>
          <a:bodyPr/>
          <a:lstStyle/>
          <a:p>
            <a:pPr marL="0" indent="0" algn="ctr">
              <a:buNone/>
            </a:pPr>
            <a:r>
              <a:rPr lang="de-DE" sz="2400" b="1" dirty="0"/>
              <a:t>Zylinderprojektion (Mercatorprojektion)</a:t>
            </a:r>
          </a:p>
          <a:p>
            <a:pPr lvl="1"/>
            <a:endParaRPr lang="de-DE" sz="2400" dirty="0"/>
          </a:p>
          <a:p>
            <a:pPr lvl="1"/>
            <a:r>
              <a:rPr lang="de-DE" sz="2400" dirty="0"/>
              <a:t>Ursprüngliche Entwicklung für die Seefahrt</a:t>
            </a:r>
          </a:p>
          <a:p>
            <a:pPr lvl="1"/>
            <a:r>
              <a:rPr lang="de-DE" sz="2400" dirty="0"/>
              <a:t>Breiten und Längengrade stehen senkrecht zueinander</a:t>
            </a:r>
          </a:p>
          <a:p>
            <a:pPr lvl="1"/>
            <a:r>
              <a:rPr lang="de-DE" sz="2400" dirty="0"/>
              <a:t>Winkeltreue ist nur im Bereich des Äquators gegeben</a:t>
            </a:r>
          </a:p>
          <a:p>
            <a:pPr lvl="1"/>
            <a:r>
              <a:rPr lang="de-DE" sz="2400" dirty="0"/>
              <a:t>Nicht Flächentreu</a:t>
            </a:r>
          </a:p>
          <a:p>
            <a:pPr lvl="1"/>
            <a:r>
              <a:rPr lang="de-DE" sz="2400" dirty="0"/>
              <a:t>Nicht Längentreu</a:t>
            </a:r>
          </a:p>
          <a:p>
            <a:pPr lvl="1"/>
            <a:r>
              <a:rPr lang="de-DE" sz="2400" dirty="0"/>
              <a:t>Erhebliche Fehler in Richtung Pole</a:t>
            </a:r>
          </a:p>
          <a:p>
            <a:pPr lvl="1"/>
            <a:r>
              <a:rPr lang="de-DE" sz="2400" dirty="0"/>
              <a:t>In der Luftfahrt ohne größere Bedeutung</a:t>
            </a:r>
            <a:endParaRPr lang="de-DE" dirty="0"/>
          </a:p>
        </p:txBody>
      </p:sp>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6</a:t>
            </a:fld>
            <a:endParaRPr lang="de-DE" dirty="0"/>
          </a:p>
        </p:txBody>
      </p:sp>
      <p:sp>
        <p:nvSpPr>
          <p:cNvPr id="6" name="Textplatzhalter 5">
            <a:extLst>
              <a:ext uri="{FF2B5EF4-FFF2-40B4-BE49-F238E27FC236}">
                <a16:creationId xmlns:a16="http://schemas.microsoft.com/office/drawing/2014/main" id="{BB1F5A3E-80EF-4ED8-B13B-8F9C8D0778A9}"/>
              </a:ext>
            </a:extLst>
          </p:cNvPr>
          <p:cNvSpPr>
            <a:spLocks noGrp="1"/>
          </p:cNvSpPr>
          <p:nvPr>
            <p:ph type="body" sz="quarter" idx="13"/>
          </p:nvPr>
        </p:nvSpPr>
        <p:spPr/>
        <p:txBody>
          <a:bodyPr/>
          <a:lstStyle/>
          <a:p>
            <a:r>
              <a:rPr lang="de-DE" dirty="0"/>
              <a:t>9.3 Luftfahrtkarten</a:t>
            </a:r>
          </a:p>
        </p:txBody>
      </p:sp>
      <p:pic>
        <p:nvPicPr>
          <p:cNvPr id="7" name="Inhaltsplatzhalter 6" descr="9.3.1.3">
            <a:hlinkClick r:id="rId3"/>
          </p:cNvPr>
          <p:cNvPicPr>
            <a:picLocks noGrp="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188913" y="1525504"/>
            <a:ext cx="5830887" cy="4275305"/>
          </a:xfrm>
          <a:prstGeom prst="rect">
            <a:avLst/>
          </a:prstGeom>
          <a:noFill/>
          <a:ln>
            <a:noFill/>
          </a:ln>
        </p:spPr>
      </p:pic>
    </p:spTree>
    <p:extLst>
      <p:ext uri="{BB962C8B-B14F-4D97-AF65-F5344CB8AC3E}">
        <p14:creationId xmlns:p14="http://schemas.microsoft.com/office/powerpoint/2010/main" val="3469956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3FA322-B917-4B15-B9E1-8FF8BF74478D}"/>
              </a:ext>
            </a:extLst>
          </p:cNvPr>
          <p:cNvSpPr>
            <a:spLocks noGrp="1"/>
          </p:cNvSpPr>
          <p:nvPr>
            <p:ph type="title"/>
          </p:nvPr>
        </p:nvSpPr>
        <p:spPr/>
        <p:txBody>
          <a:bodyPr>
            <a:noAutofit/>
          </a:bodyPr>
          <a:lstStyle/>
          <a:p>
            <a:r>
              <a:rPr lang="de-DE" sz="2800" b="1" dirty="0">
                <a:effectLst/>
              </a:rPr>
              <a:t>9.6.2.1 Radar, Funktionsprinzip</a:t>
            </a:r>
            <a:endParaRPr lang="de-DE" sz="2800" dirty="0"/>
          </a:p>
        </p:txBody>
      </p:sp>
      <p:sp>
        <p:nvSpPr>
          <p:cNvPr id="4" name="Inhaltsplatzhalter 3">
            <a:extLst>
              <a:ext uri="{FF2B5EF4-FFF2-40B4-BE49-F238E27FC236}">
                <a16:creationId xmlns:a16="http://schemas.microsoft.com/office/drawing/2014/main" id="{B503C617-C722-48CC-9D69-8C2471D59E22}"/>
              </a:ext>
            </a:extLst>
          </p:cNvPr>
          <p:cNvSpPr>
            <a:spLocks noGrp="1"/>
          </p:cNvSpPr>
          <p:nvPr>
            <p:ph sz="half" idx="2"/>
          </p:nvPr>
        </p:nvSpPr>
        <p:spPr>
          <a:xfrm>
            <a:off x="4942114" y="924910"/>
            <a:ext cx="7025258" cy="5475890"/>
          </a:xfrm>
        </p:spPr>
        <p:txBody>
          <a:bodyPr>
            <a:normAutofit fontScale="77500" lnSpcReduction="20000"/>
          </a:bodyPr>
          <a:lstStyle/>
          <a:p>
            <a:pPr algn="just"/>
            <a:r>
              <a:rPr lang="de-CH" sz="1800" dirty="0">
                <a:effectLst/>
                <a:latin typeface="Arial" panose="020B0604020202020204" pitchFamily="34" charset="0"/>
                <a:ea typeface="Times New Roman" panose="02020603050405020304" pitchFamily="18" charset="0"/>
                <a:cs typeface="Times New Roman" panose="02020603050405020304" pitchFamily="18" charset="0"/>
              </a:rPr>
              <a:t>Von einer Radaranlage wird ein starker Radioimpuls ausgesendet. Dieser wird von Gegenständen reflektiert. Von der Radarempfangsantenne wird diese Reflexion aufgenommen. Aus der Laufzeit des Signals und der Richtung kann die Position des reflektierenden Gegenstandes ermittelt und auf einem Bildschirm dargestellt werden.</a:t>
            </a:r>
          </a:p>
          <a:p>
            <a:pPr algn="just"/>
            <a:r>
              <a:rPr lang="de-CH" sz="1800" dirty="0">
                <a:effectLst/>
                <a:latin typeface="Arial" panose="020B0604020202020204" pitchFamily="34" charset="0"/>
                <a:ea typeface="Times New Roman" panose="02020603050405020304" pitchFamily="18" charset="0"/>
                <a:cs typeface="Times New Roman" panose="02020603050405020304" pitchFamily="18" charset="0"/>
              </a:rPr>
              <a:t>Radarsignale werden - je nach Wellenlänge der Radarwelle - von verschiedenen Gegenständen reflektiert. Die in der Luftfahrt verwendeten Radaranlagen reflektieren am besten Signale von Körpern in der Grösse eines Flugzeuges (d.h. einige 10m). Andere Frequenzen werden für Wetterradar verwendet, die kleine Gegenstände (Wassertropfen) am besten reflektieren.</a:t>
            </a:r>
          </a:p>
          <a:p>
            <a:pPr algn="just"/>
            <a:r>
              <a:rPr lang="de-CH" sz="1800" dirty="0">
                <a:effectLst/>
                <a:latin typeface="Arial" panose="020B0604020202020204" pitchFamily="34" charset="0"/>
                <a:ea typeface="Times New Roman" panose="02020603050405020304" pitchFamily="18" charset="0"/>
                <a:cs typeface="Times New Roman" panose="02020603050405020304" pitchFamily="18" charset="0"/>
              </a:rPr>
              <a:t>Dieser sogenannte Primärradar gibt Echos von Metallflugzeugen besser wieder als von Kunststoff- oder Holzsegelflugzeugen. Es werden auch Echos von Gewitterzellen und Bodenechos (Berge) wiedergegeben. Diese können aber bei der Darstellung ausgeblendet werden.</a:t>
            </a:r>
          </a:p>
          <a:p>
            <a:pPr algn="just"/>
            <a:r>
              <a:rPr lang="de-CH" sz="1800" dirty="0">
                <a:effectLst/>
                <a:latin typeface="Arial" panose="020B0604020202020204" pitchFamily="34" charset="0"/>
                <a:ea typeface="Times New Roman" panose="02020603050405020304" pitchFamily="18" charset="0"/>
                <a:cs typeface="Times New Roman" panose="02020603050405020304" pitchFamily="18" charset="0"/>
              </a:rPr>
              <a:t>Die Reichweite des Radars hängt einerseits von der Signalstärke ab. Andererseits muss eine quasioptische Verbindung zwischen Abstrahlantenne und Objekt bestehen. Spätestens die Erdkrümmung bildet für starke Signale die Limite, d.h. bei einer Flughöhe von 10‘000m liegt diese maximale Distanz bei ca. 400km. Häufig bilden Gebirge oder Gewitterwolken vorher eine natürliche Barriere.</a:t>
            </a:r>
          </a:p>
          <a:p>
            <a:pPr algn="just"/>
            <a:r>
              <a:rPr lang="de-CH" sz="1800" dirty="0">
                <a:effectLst/>
                <a:latin typeface="Arial" panose="020B0604020202020204" pitchFamily="34" charset="0"/>
                <a:ea typeface="Times New Roman" panose="02020603050405020304" pitchFamily="18" charset="0"/>
                <a:cs typeface="Times New Roman" panose="02020603050405020304" pitchFamily="18" charset="0"/>
              </a:rPr>
              <a:t>Je nach Wellenlänge des Radarsignals werden unerwünschte Echos zu Störsignalen, welche das Flugzeug ganz oder teilweise verdecken. Diese Störungen können von Wassertropfen, Schnee oder der Erdoberfläche (Gebirge, Gebäude, Wellen etc.) hervorgerufen werden. Zu militärischen Zwecken werden auch künstliche Störsignale produziert.</a:t>
            </a:r>
          </a:p>
          <a:p>
            <a:pPr algn="just"/>
            <a:r>
              <a:rPr lang="de-CH" sz="1800" dirty="0">
                <a:effectLst/>
                <a:latin typeface="Arial" panose="020B0604020202020204" pitchFamily="34" charset="0"/>
                <a:ea typeface="Times New Roman" panose="02020603050405020304" pitchFamily="18" charset="0"/>
                <a:cs typeface="Times New Roman" panose="02020603050405020304" pitchFamily="18" charset="0"/>
              </a:rPr>
              <a:t>Um ein Flugzeug auf dem Radarschirm zu identifizieren, muss ein bestimmtes Manöver geflogen werden. Erst dann kann der Operateur eine klare Zuordnung zum Echo machen. Mit dem heute herrschenden Flugverkehr ist diese Methode zu langsam. Deshalb benutzt man den Sekundärradar SSR, mit dem eine schnellere Identifikation und die Übermittlung von weiteren wichtigen Daten möglich sind.</a:t>
            </a:r>
          </a:p>
          <a:p>
            <a:endParaRPr lang="de-DE" dirty="0"/>
          </a:p>
        </p:txBody>
      </p:sp>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60</a:t>
            </a:fld>
            <a:endParaRPr lang="de-DE" dirty="0"/>
          </a:p>
        </p:txBody>
      </p:sp>
      <p:sp>
        <p:nvSpPr>
          <p:cNvPr id="6" name="Textplatzhalter 5">
            <a:extLst>
              <a:ext uri="{FF2B5EF4-FFF2-40B4-BE49-F238E27FC236}">
                <a16:creationId xmlns:a16="http://schemas.microsoft.com/office/drawing/2014/main" id="{BB1F5A3E-80EF-4ED8-B13B-8F9C8D0778A9}"/>
              </a:ext>
            </a:extLst>
          </p:cNvPr>
          <p:cNvSpPr>
            <a:spLocks noGrp="1"/>
          </p:cNvSpPr>
          <p:nvPr>
            <p:ph type="body" sz="quarter" idx="13"/>
          </p:nvPr>
        </p:nvSpPr>
        <p:spPr/>
        <p:txBody>
          <a:bodyPr/>
          <a:lstStyle/>
          <a:p>
            <a:r>
              <a:rPr lang="de-DE" dirty="0"/>
              <a:t>Radar</a:t>
            </a:r>
          </a:p>
        </p:txBody>
      </p:sp>
      <p:pic>
        <p:nvPicPr>
          <p:cNvPr id="7" name="Inhaltsplatzhalter 6" descr="9.7.1"/>
          <p:cNvPicPr>
            <a:picLocks noGrp="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396383" y="3644793"/>
            <a:ext cx="4022582" cy="2576629"/>
          </a:xfrm>
          <a:prstGeom prst="rect">
            <a:avLst/>
          </a:prstGeom>
          <a:noFill/>
          <a:ln>
            <a:noFill/>
          </a:ln>
        </p:spPr>
      </p:pic>
      <p:pic>
        <p:nvPicPr>
          <p:cNvPr id="8" name="Grafik 7" descr="9.7.2"/>
          <p:cNvPicPr/>
          <p:nvPr/>
        </p:nvPicPr>
        <p:blipFill>
          <a:blip r:embed="rId3">
            <a:extLst>
              <a:ext uri="{28A0092B-C50C-407E-A947-70E740481C1C}">
                <a14:useLocalDpi xmlns:a14="http://schemas.microsoft.com/office/drawing/2010/main" val="0"/>
              </a:ext>
            </a:extLst>
          </a:blip>
          <a:srcRect/>
          <a:stretch>
            <a:fillRect/>
          </a:stretch>
        </p:blipFill>
        <p:spPr bwMode="auto">
          <a:xfrm>
            <a:off x="397019" y="852372"/>
            <a:ext cx="4022582" cy="2576628"/>
          </a:xfrm>
          <a:prstGeom prst="rect">
            <a:avLst/>
          </a:prstGeom>
          <a:noFill/>
          <a:ln>
            <a:noFill/>
          </a:ln>
        </p:spPr>
      </p:pic>
    </p:spTree>
    <p:extLst>
      <p:ext uri="{BB962C8B-B14F-4D97-AF65-F5344CB8AC3E}">
        <p14:creationId xmlns:p14="http://schemas.microsoft.com/office/powerpoint/2010/main" val="179938098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3FA322-B917-4B15-B9E1-8FF8BF74478D}"/>
              </a:ext>
            </a:extLst>
          </p:cNvPr>
          <p:cNvSpPr>
            <a:spLocks noGrp="1"/>
          </p:cNvSpPr>
          <p:nvPr>
            <p:ph type="title"/>
          </p:nvPr>
        </p:nvSpPr>
        <p:spPr/>
        <p:txBody>
          <a:bodyPr>
            <a:noAutofit/>
          </a:bodyPr>
          <a:lstStyle/>
          <a:p>
            <a:r>
              <a:rPr lang="de-DE" sz="2800" b="1" dirty="0">
                <a:effectLst/>
              </a:rPr>
              <a:t>9.6.2.2 Sekundärradar SSR</a:t>
            </a:r>
            <a:endParaRPr lang="de-DE" sz="2800" dirty="0"/>
          </a:p>
        </p:txBody>
      </p:sp>
      <p:sp>
        <p:nvSpPr>
          <p:cNvPr id="4" name="Inhaltsplatzhalter 3">
            <a:extLst>
              <a:ext uri="{FF2B5EF4-FFF2-40B4-BE49-F238E27FC236}">
                <a16:creationId xmlns:a16="http://schemas.microsoft.com/office/drawing/2014/main" id="{B503C617-C722-48CC-9D69-8C2471D59E22}"/>
              </a:ext>
            </a:extLst>
          </p:cNvPr>
          <p:cNvSpPr>
            <a:spLocks noGrp="1"/>
          </p:cNvSpPr>
          <p:nvPr>
            <p:ph sz="half" idx="2"/>
          </p:nvPr>
        </p:nvSpPr>
        <p:spPr>
          <a:xfrm>
            <a:off x="977728" y="1011995"/>
            <a:ext cx="10236543" cy="5475890"/>
          </a:xfrm>
        </p:spPr>
        <p:txBody>
          <a:bodyPr>
            <a:normAutofit/>
          </a:bodyPr>
          <a:lstStyle/>
          <a:p>
            <a:pPr algn="just"/>
            <a:r>
              <a:rPr lang="de-CH" sz="1800" dirty="0">
                <a:effectLst/>
                <a:latin typeface="Arial" panose="020B0604020202020204" pitchFamily="34" charset="0"/>
                <a:ea typeface="Times New Roman" panose="02020603050405020304" pitchFamily="18" charset="0"/>
                <a:cs typeface="Times New Roman" panose="02020603050405020304" pitchFamily="18" charset="0"/>
              </a:rPr>
              <a:t>Beim Sekundärradar (</a:t>
            </a:r>
            <a:r>
              <a:rPr lang="de-CH" sz="1800" dirty="0" err="1">
                <a:effectLst/>
                <a:latin typeface="Arial" panose="020B0604020202020204" pitchFamily="34" charset="0"/>
                <a:ea typeface="Times New Roman" panose="02020603050405020304" pitchFamily="18" charset="0"/>
                <a:cs typeface="Times New Roman" panose="02020603050405020304" pitchFamily="18" charset="0"/>
              </a:rPr>
              <a:t>Secondary</a:t>
            </a:r>
            <a:r>
              <a:rPr lang="de-CH" sz="1800" dirty="0">
                <a:effectLst/>
                <a:latin typeface="Arial" panose="020B0604020202020204" pitchFamily="34" charset="0"/>
                <a:ea typeface="Times New Roman" panose="02020603050405020304" pitchFamily="18" charset="0"/>
                <a:cs typeface="Times New Roman" panose="02020603050405020304" pitchFamily="18" charset="0"/>
              </a:rPr>
              <a:t> Surveillance Radar, SSR) wird von einem Transponder im Flugzeug auf jeden auftreffenden Radarimpuls eine Antwort abgesendet. Die Antwort ist ein Signalpaket mit einem Code, der vom Radaroperateur zugeteilt und vom Piloten eingestellt werden muss. Je nach eingestelltem Modus wird auch noch ein Höhensignal gesendet (Zur Erzeugung  dieses Signals wird der Transponder an den statischen Druck angeschlossen). Auf dem Bildschirm des Operateurs erscheint nun ein Zeichen, das klar diesem Flugzeug zugeordnet werden kann, mit Namen und der Höhenangabe.</a:t>
            </a:r>
          </a:p>
          <a:p>
            <a:pPr algn="just"/>
            <a:r>
              <a:rPr lang="de-CH" sz="1800" dirty="0">
                <a:effectLst/>
                <a:latin typeface="Arial" panose="020B0604020202020204" pitchFamily="34" charset="0"/>
                <a:ea typeface="Times New Roman" panose="02020603050405020304" pitchFamily="18" charset="0"/>
                <a:cs typeface="Times New Roman" panose="02020603050405020304" pitchFamily="18" charset="0"/>
              </a:rPr>
              <a:t> </a:t>
            </a:r>
          </a:p>
          <a:p>
            <a:pPr algn="just"/>
            <a:r>
              <a:rPr lang="de-CH" sz="1800" dirty="0">
                <a:effectLst/>
                <a:latin typeface="Arial" panose="020B0604020202020204" pitchFamily="34" charset="0"/>
                <a:ea typeface="Times New Roman" panose="02020603050405020304" pitchFamily="18" charset="0"/>
                <a:cs typeface="Times New Roman" panose="02020603050405020304" pitchFamily="18" charset="0"/>
              </a:rPr>
              <a:t>Primär- und Sekundärradaranlagen werden parallel betrieben. So können auch Flugzeuge, die keinen Transponder haben, dargestellt werden. Allerdings ist diese Darstellung viel rudimentärer und die Identifikation nicht eindeutig. Wenn es mehrere Primärechos hat (was an einem schönen Sommertag über dem Jura der Fall sein wird, wenn viele Segelflugzeuge in der Luft sind), dann wird es für den Operateur schwierig bis unmöglich, eine klare Zuordnung zu machen und aufgrund eines Primärechos eine Freigabe zu erteilen.</a:t>
            </a:r>
          </a:p>
          <a:p>
            <a:endParaRPr lang="de-DE" dirty="0"/>
          </a:p>
        </p:txBody>
      </p:sp>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61</a:t>
            </a:fld>
            <a:endParaRPr lang="de-DE" dirty="0"/>
          </a:p>
        </p:txBody>
      </p:sp>
      <p:sp>
        <p:nvSpPr>
          <p:cNvPr id="6" name="Textplatzhalter 5">
            <a:extLst>
              <a:ext uri="{FF2B5EF4-FFF2-40B4-BE49-F238E27FC236}">
                <a16:creationId xmlns:a16="http://schemas.microsoft.com/office/drawing/2014/main" id="{BB1F5A3E-80EF-4ED8-B13B-8F9C8D0778A9}"/>
              </a:ext>
            </a:extLst>
          </p:cNvPr>
          <p:cNvSpPr>
            <a:spLocks noGrp="1"/>
          </p:cNvSpPr>
          <p:nvPr>
            <p:ph type="body" sz="quarter" idx="13"/>
          </p:nvPr>
        </p:nvSpPr>
        <p:spPr/>
        <p:txBody>
          <a:bodyPr/>
          <a:lstStyle/>
          <a:p>
            <a:r>
              <a:rPr lang="de-DE" dirty="0"/>
              <a:t>Radar</a:t>
            </a:r>
          </a:p>
        </p:txBody>
      </p:sp>
    </p:spTree>
    <p:extLst>
      <p:ext uri="{BB962C8B-B14F-4D97-AF65-F5344CB8AC3E}">
        <p14:creationId xmlns:p14="http://schemas.microsoft.com/office/powerpoint/2010/main" val="185699802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3FA322-B917-4B15-B9E1-8FF8BF74478D}"/>
              </a:ext>
            </a:extLst>
          </p:cNvPr>
          <p:cNvSpPr>
            <a:spLocks noGrp="1"/>
          </p:cNvSpPr>
          <p:nvPr>
            <p:ph type="title"/>
          </p:nvPr>
        </p:nvSpPr>
        <p:spPr/>
        <p:txBody>
          <a:bodyPr>
            <a:noAutofit/>
          </a:bodyPr>
          <a:lstStyle/>
          <a:p>
            <a:r>
              <a:rPr lang="de-DE" sz="2800" b="1" dirty="0">
                <a:effectLst/>
              </a:rPr>
              <a:t>9.6.2.3 Transponder</a:t>
            </a:r>
            <a:endParaRPr lang="de-DE" sz="2800" dirty="0"/>
          </a:p>
        </p:txBody>
      </p:sp>
      <p:pic>
        <p:nvPicPr>
          <p:cNvPr id="7" name="Inhaltsplatzhalter 6">
            <a:extLst>
              <a:ext uri="{FF2B5EF4-FFF2-40B4-BE49-F238E27FC236}">
                <a16:creationId xmlns:a16="http://schemas.microsoft.com/office/drawing/2014/main" id="{D7322CAF-7D8F-ECF2-0B04-0DF559F713B4}"/>
              </a:ext>
            </a:extLst>
          </p:cNvPr>
          <p:cNvPicPr>
            <a:picLocks noGrp="1" noChangeAspect="1"/>
          </p:cNvPicPr>
          <p:nvPr>
            <p:ph sz="half" idx="2"/>
          </p:nvPr>
        </p:nvPicPr>
        <p:blipFill>
          <a:blip r:embed="rId2"/>
          <a:stretch>
            <a:fillRect/>
          </a:stretch>
        </p:blipFill>
        <p:spPr>
          <a:xfrm>
            <a:off x="4815879" y="1164772"/>
            <a:ext cx="6665810" cy="4332514"/>
          </a:xfrm>
        </p:spPr>
      </p:pic>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62</a:t>
            </a:fld>
            <a:endParaRPr lang="de-DE" dirty="0"/>
          </a:p>
        </p:txBody>
      </p:sp>
      <p:sp>
        <p:nvSpPr>
          <p:cNvPr id="6" name="Textplatzhalter 5">
            <a:extLst>
              <a:ext uri="{FF2B5EF4-FFF2-40B4-BE49-F238E27FC236}">
                <a16:creationId xmlns:a16="http://schemas.microsoft.com/office/drawing/2014/main" id="{BB1F5A3E-80EF-4ED8-B13B-8F9C8D0778A9}"/>
              </a:ext>
            </a:extLst>
          </p:cNvPr>
          <p:cNvSpPr>
            <a:spLocks noGrp="1"/>
          </p:cNvSpPr>
          <p:nvPr>
            <p:ph type="body" sz="quarter" idx="13"/>
          </p:nvPr>
        </p:nvSpPr>
        <p:spPr/>
        <p:txBody>
          <a:bodyPr/>
          <a:lstStyle/>
          <a:p>
            <a:r>
              <a:rPr lang="de-DE" dirty="0"/>
              <a:t>Radar</a:t>
            </a:r>
          </a:p>
        </p:txBody>
      </p:sp>
      <p:pic>
        <p:nvPicPr>
          <p:cNvPr id="11" name="Inhaltsplatzhalter 10">
            <a:extLst>
              <a:ext uri="{FF2B5EF4-FFF2-40B4-BE49-F238E27FC236}">
                <a16:creationId xmlns:a16="http://schemas.microsoft.com/office/drawing/2014/main" id="{433F7950-CAEE-BF7F-BA92-4A46D06B3A1D}"/>
              </a:ext>
            </a:extLst>
          </p:cNvPr>
          <p:cNvPicPr>
            <a:picLocks noGrp="1" noChangeAspect="1"/>
          </p:cNvPicPr>
          <p:nvPr>
            <p:ph sz="half" idx="1"/>
          </p:nvPr>
        </p:nvPicPr>
        <p:blipFill>
          <a:blip r:embed="rId3"/>
          <a:stretch>
            <a:fillRect/>
          </a:stretch>
        </p:blipFill>
        <p:spPr>
          <a:xfrm>
            <a:off x="824187" y="1755886"/>
            <a:ext cx="3313179" cy="3379732"/>
          </a:xfrm>
        </p:spPr>
      </p:pic>
    </p:spTree>
    <p:extLst>
      <p:ext uri="{BB962C8B-B14F-4D97-AF65-F5344CB8AC3E}">
        <p14:creationId xmlns:p14="http://schemas.microsoft.com/office/powerpoint/2010/main" val="127792234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3FA322-B917-4B15-B9E1-8FF8BF74478D}"/>
              </a:ext>
            </a:extLst>
          </p:cNvPr>
          <p:cNvSpPr>
            <a:spLocks noGrp="1"/>
          </p:cNvSpPr>
          <p:nvPr>
            <p:ph type="title"/>
          </p:nvPr>
        </p:nvSpPr>
        <p:spPr/>
        <p:txBody>
          <a:bodyPr>
            <a:noAutofit/>
          </a:bodyPr>
          <a:lstStyle/>
          <a:p>
            <a:r>
              <a:rPr lang="de-DE" sz="2800" b="1" dirty="0">
                <a:effectLst/>
              </a:rPr>
              <a:t>9.6.2.3 Transponder</a:t>
            </a:r>
            <a:endParaRPr lang="de-DE" sz="2800" dirty="0"/>
          </a:p>
        </p:txBody>
      </p:sp>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63</a:t>
            </a:fld>
            <a:endParaRPr lang="de-DE" dirty="0"/>
          </a:p>
        </p:txBody>
      </p:sp>
      <p:sp>
        <p:nvSpPr>
          <p:cNvPr id="6" name="Textplatzhalter 5">
            <a:extLst>
              <a:ext uri="{FF2B5EF4-FFF2-40B4-BE49-F238E27FC236}">
                <a16:creationId xmlns:a16="http://schemas.microsoft.com/office/drawing/2014/main" id="{BB1F5A3E-80EF-4ED8-B13B-8F9C8D0778A9}"/>
              </a:ext>
            </a:extLst>
          </p:cNvPr>
          <p:cNvSpPr>
            <a:spLocks noGrp="1"/>
          </p:cNvSpPr>
          <p:nvPr>
            <p:ph type="body" sz="quarter" idx="13"/>
          </p:nvPr>
        </p:nvSpPr>
        <p:spPr/>
        <p:txBody>
          <a:bodyPr/>
          <a:lstStyle/>
          <a:p>
            <a:r>
              <a:rPr lang="de-DE" dirty="0"/>
              <a:t>Radar</a:t>
            </a:r>
          </a:p>
        </p:txBody>
      </p:sp>
      <p:pic>
        <p:nvPicPr>
          <p:cNvPr id="8" name="Inhaltsplatzhalter 7">
            <a:extLst>
              <a:ext uri="{FF2B5EF4-FFF2-40B4-BE49-F238E27FC236}">
                <a16:creationId xmlns:a16="http://schemas.microsoft.com/office/drawing/2014/main" id="{82266300-074A-4004-45EB-EC3D8A05395A}"/>
              </a:ext>
            </a:extLst>
          </p:cNvPr>
          <p:cNvPicPr>
            <a:picLocks noGrp="1" noChangeAspect="1"/>
          </p:cNvPicPr>
          <p:nvPr>
            <p:ph sz="half" idx="1"/>
          </p:nvPr>
        </p:nvPicPr>
        <p:blipFill>
          <a:blip r:embed="rId2"/>
          <a:stretch>
            <a:fillRect/>
          </a:stretch>
        </p:blipFill>
        <p:spPr>
          <a:xfrm>
            <a:off x="1759820" y="1717704"/>
            <a:ext cx="8672359" cy="3422591"/>
          </a:xfrm>
          <a:prstGeom prst="rect">
            <a:avLst/>
          </a:prstGeom>
        </p:spPr>
      </p:pic>
    </p:spTree>
    <p:extLst>
      <p:ext uri="{BB962C8B-B14F-4D97-AF65-F5344CB8AC3E}">
        <p14:creationId xmlns:p14="http://schemas.microsoft.com/office/powerpoint/2010/main" val="190249383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02C7A8-7EE1-445E-B18B-B0B44B029576}"/>
              </a:ext>
            </a:extLst>
          </p:cNvPr>
          <p:cNvSpPr>
            <a:spLocks noGrp="1"/>
          </p:cNvSpPr>
          <p:nvPr>
            <p:ph type="ctrTitle"/>
          </p:nvPr>
        </p:nvSpPr>
        <p:spPr>
          <a:xfrm>
            <a:off x="1524000" y="2097143"/>
            <a:ext cx="9144000" cy="3088085"/>
          </a:xfrm>
        </p:spPr>
        <p:txBody>
          <a:bodyPr>
            <a:normAutofit fontScale="90000"/>
          </a:bodyPr>
          <a:lstStyle/>
          <a:p>
            <a:pPr marL="541338" indent="-541338"/>
            <a:r>
              <a:rPr lang="de-DE" dirty="0"/>
              <a:t>9.6.3 ADS-B</a:t>
            </a:r>
            <a:br>
              <a:rPr lang="de-DE" dirty="0"/>
            </a:br>
            <a:r>
              <a:rPr lang="de-CH" sz="4000" i="1" dirty="0" err="1">
                <a:solidFill>
                  <a:srgbClr val="044C96"/>
                </a:solidFill>
              </a:rPr>
              <a:t>Automatic</a:t>
            </a:r>
            <a:r>
              <a:rPr lang="de-CH" sz="4000" i="1" dirty="0">
                <a:solidFill>
                  <a:srgbClr val="044C96"/>
                </a:solidFill>
              </a:rPr>
              <a:t> </a:t>
            </a:r>
            <a:r>
              <a:rPr lang="de-CH" sz="4000" i="1" dirty="0" err="1">
                <a:solidFill>
                  <a:srgbClr val="044C96"/>
                </a:solidFill>
              </a:rPr>
              <a:t>Dependent</a:t>
            </a:r>
            <a:r>
              <a:rPr lang="de-CH" sz="4000" i="1" dirty="0">
                <a:solidFill>
                  <a:srgbClr val="044C96"/>
                </a:solidFill>
              </a:rPr>
              <a:t> Surveillance Broadcast</a:t>
            </a:r>
            <a:br>
              <a:rPr lang="de-DE" sz="5400" i="1" dirty="0">
                <a:solidFill>
                  <a:srgbClr val="044C96"/>
                </a:solidFill>
              </a:rPr>
            </a:br>
            <a:br>
              <a:rPr lang="de-DE" sz="5400" i="1" dirty="0">
                <a:solidFill>
                  <a:srgbClr val="044C96"/>
                </a:solidFill>
              </a:rPr>
            </a:br>
            <a:endParaRPr lang="de-DE" dirty="0"/>
          </a:p>
        </p:txBody>
      </p:sp>
      <p:sp>
        <p:nvSpPr>
          <p:cNvPr id="4" name="Foliennummernplatzhalter 3">
            <a:extLst>
              <a:ext uri="{FF2B5EF4-FFF2-40B4-BE49-F238E27FC236}">
                <a16:creationId xmlns:a16="http://schemas.microsoft.com/office/drawing/2014/main" id="{4B18B720-1CFD-4B73-A56F-433DC892E596}"/>
              </a:ext>
            </a:extLst>
          </p:cNvPr>
          <p:cNvSpPr>
            <a:spLocks noGrp="1"/>
          </p:cNvSpPr>
          <p:nvPr>
            <p:ph type="sldNum" sz="quarter" idx="12"/>
          </p:nvPr>
        </p:nvSpPr>
        <p:spPr/>
        <p:txBody>
          <a:bodyPr/>
          <a:lstStyle/>
          <a:p>
            <a:fld id="{1BAF13B1-D0BA-4A19-B609-64C08BFDA19E}" type="slidenum">
              <a:rPr lang="de-DE" smtClean="0"/>
              <a:pPr/>
              <a:t>64</a:t>
            </a:fld>
            <a:endParaRPr lang="de-DE" dirty="0"/>
          </a:p>
        </p:txBody>
      </p:sp>
    </p:spTree>
    <p:extLst>
      <p:ext uri="{BB962C8B-B14F-4D97-AF65-F5344CB8AC3E}">
        <p14:creationId xmlns:p14="http://schemas.microsoft.com/office/powerpoint/2010/main" val="304399584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3FA322-B917-4B15-B9E1-8FF8BF74478D}"/>
              </a:ext>
            </a:extLst>
          </p:cNvPr>
          <p:cNvSpPr>
            <a:spLocks noGrp="1"/>
          </p:cNvSpPr>
          <p:nvPr>
            <p:ph type="title"/>
          </p:nvPr>
        </p:nvSpPr>
        <p:spPr/>
        <p:txBody>
          <a:bodyPr>
            <a:noAutofit/>
          </a:bodyPr>
          <a:lstStyle/>
          <a:p>
            <a:r>
              <a:rPr lang="de-DE" sz="2800" b="1" dirty="0">
                <a:effectLst/>
              </a:rPr>
              <a:t>9.6.3.1 ADS-B Funktionsprinzip</a:t>
            </a:r>
            <a:endParaRPr lang="de-DE" sz="2800" dirty="0"/>
          </a:p>
        </p:txBody>
      </p:sp>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65</a:t>
            </a:fld>
            <a:endParaRPr lang="de-DE" dirty="0"/>
          </a:p>
        </p:txBody>
      </p:sp>
      <p:sp>
        <p:nvSpPr>
          <p:cNvPr id="6" name="Textplatzhalter 5">
            <a:extLst>
              <a:ext uri="{FF2B5EF4-FFF2-40B4-BE49-F238E27FC236}">
                <a16:creationId xmlns:a16="http://schemas.microsoft.com/office/drawing/2014/main" id="{BB1F5A3E-80EF-4ED8-B13B-8F9C8D0778A9}"/>
              </a:ext>
            </a:extLst>
          </p:cNvPr>
          <p:cNvSpPr>
            <a:spLocks noGrp="1"/>
          </p:cNvSpPr>
          <p:nvPr>
            <p:ph type="body" sz="quarter" idx="13"/>
          </p:nvPr>
        </p:nvSpPr>
        <p:spPr/>
        <p:txBody>
          <a:bodyPr/>
          <a:lstStyle/>
          <a:p>
            <a:r>
              <a:rPr lang="de-DE" dirty="0"/>
              <a:t>ADS-B</a:t>
            </a:r>
          </a:p>
        </p:txBody>
      </p:sp>
      <p:sp>
        <p:nvSpPr>
          <p:cNvPr id="7" name="Inhaltsplatzhalter 3">
            <a:extLst>
              <a:ext uri="{FF2B5EF4-FFF2-40B4-BE49-F238E27FC236}">
                <a16:creationId xmlns:a16="http://schemas.microsoft.com/office/drawing/2014/main" id="{19BC50C2-45BE-9B3D-F8FE-1C0E086B2C8C}"/>
              </a:ext>
            </a:extLst>
          </p:cNvPr>
          <p:cNvSpPr>
            <a:spLocks noGrp="1"/>
          </p:cNvSpPr>
          <p:nvPr>
            <p:ph sz="half" idx="2"/>
          </p:nvPr>
        </p:nvSpPr>
        <p:spPr>
          <a:xfrm>
            <a:off x="977728" y="1011995"/>
            <a:ext cx="10236543" cy="5475890"/>
          </a:xfrm>
        </p:spPr>
        <p:txBody>
          <a:bodyPr>
            <a:normAutofit fontScale="85000" lnSpcReduction="10000"/>
          </a:bodyPr>
          <a:lstStyle/>
          <a:p>
            <a:pPr marL="0" indent="0" algn="just">
              <a:buNone/>
            </a:pPr>
            <a:r>
              <a:rPr lang="de-CH" sz="1800" dirty="0">
                <a:effectLst/>
                <a:latin typeface="Arial" panose="020B0604020202020204" pitchFamily="34" charset="0"/>
                <a:ea typeface="Times New Roman" panose="02020603050405020304" pitchFamily="18" charset="0"/>
                <a:cs typeface="Times New Roman" panose="02020603050405020304" pitchFamily="18" charset="0"/>
              </a:rPr>
              <a:t>Von einem ADS-B-Sender im Flugzeug werden automatisch Daten ausgesendet (Flugzeugidentifikation, Höhensignal, Position, Geschwindigkeit und vieles mehr). Umgekehrt können mit einem ADS-B-Empfänger diese Daten empfangen und ausgewertet werden. Sende- und Empfangsfunktionen sind voneinander unabhängig. Ein moderner, vorbereiteter Transponder (ADS-B </a:t>
            </a:r>
            <a:r>
              <a:rPr lang="de-CH" sz="1800" dirty="0" err="1">
                <a:effectLst/>
                <a:latin typeface="Arial" panose="020B0604020202020204" pitchFamily="34" charset="0"/>
                <a:ea typeface="Times New Roman" panose="02020603050405020304" pitchFamily="18" charset="0"/>
                <a:cs typeface="Times New Roman" panose="02020603050405020304" pitchFamily="18" charset="0"/>
              </a:rPr>
              <a:t>ready</a:t>
            </a:r>
            <a:r>
              <a:rPr lang="de-CH" sz="1800" dirty="0">
                <a:effectLst/>
                <a:latin typeface="Arial" panose="020B0604020202020204" pitchFamily="34" charset="0"/>
                <a:ea typeface="Times New Roman" panose="02020603050405020304" pitchFamily="18" charset="0"/>
                <a:cs typeface="Times New Roman" panose="02020603050405020304" pitchFamily="18" charset="0"/>
              </a:rPr>
              <a:t>) kann mit einem GPS-Signal gespiesen werden und als ADS-B-Sender eingesetzt werden. </a:t>
            </a:r>
          </a:p>
          <a:p>
            <a:pPr marL="0" indent="0" algn="just">
              <a:buNone/>
            </a:pPr>
            <a:r>
              <a:rPr lang="de-CH" sz="1800" dirty="0">
                <a:effectLst/>
                <a:latin typeface="Arial" panose="020B0604020202020204" pitchFamily="34" charset="0"/>
                <a:ea typeface="Times New Roman" panose="02020603050405020304" pitchFamily="18" charset="0"/>
                <a:cs typeface="Times New Roman" panose="02020603050405020304" pitchFamily="18" charset="0"/>
              </a:rPr>
              <a:t>ADS-B funktioniert unabhängig von einer Radarstation am Boden und es können viel mehr Daten übermittelt und ausgewertet werden als mit Radar. Mittelfristig ist davon auszugehen, dass die konventionelle Radarüberwachung durch ADS-B ersetzt wird. Neben Flugverkehrsüberwachung und vielen anderen </a:t>
            </a:r>
            <a:r>
              <a:rPr lang="de-CH" sz="1800" dirty="0" err="1">
                <a:effectLst/>
                <a:latin typeface="Arial" panose="020B0604020202020204" pitchFamily="34" charset="0"/>
                <a:ea typeface="Times New Roman" panose="02020603050405020304" pitchFamily="18" charset="0"/>
                <a:cs typeface="Times New Roman" panose="02020603050405020304" pitchFamily="18" charset="0"/>
              </a:rPr>
              <a:t>Anwendemöglichkeiten</a:t>
            </a:r>
            <a:r>
              <a:rPr lang="de-CH" sz="1800" dirty="0">
                <a:effectLst/>
                <a:latin typeface="Arial" panose="020B0604020202020204" pitchFamily="34" charset="0"/>
                <a:ea typeface="Times New Roman" panose="02020603050405020304" pitchFamily="18" charset="0"/>
                <a:cs typeface="Times New Roman" panose="02020603050405020304" pitchFamily="18" charset="0"/>
              </a:rPr>
              <a:t> kann damit z.B. in einem Flugzeug die Verkehrslage dargestellt und vor gefährlichen Annäherungen gewarnt werden.</a:t>
            </a:r>
          </a:p>
          <a:p>
            <a:pPr marL="0" indent="0" algn="just">
              <a:buNone/>
            </a:pPr>
            <a:r>
              <a:rPr lang="de-CH" sz="1800" dirty="0">
                <a:effectLst/>
                <a:latin typeface="Arial" panose="020B0604020202020204" pitchFamily="34" charset="0"/>
                <a:ea typeface="Times New Roman" panose="02020603050405020304" pitchFamily="18" charset="0"/>
                <a:cs typeface="Times New Roman" panose="02020603050405020304" pitchFamily="18" charset="0"/>
              </a:rPr>
              <a:t> </a:t>
            </a:r>
          </a:p>
          <a:p>
            <a:pPr marL="0" indent="0" algn="just">
              <a:buNone/>
            </a:pPr>
            <a:r>
              <a:rPr lang="de-CH" sz="1800" b="1" dirty="0">
                <a:effectLst/>
                <a:latin typeface="Arial" panose="020B0604020202020204" pitchFamily="34" charset="0"/>
                <a:ea typeface="Times New Roman" panose="02020603050405020304" pitchFamily="18" charset="0"/>
                <a:cs typeface="Times New Roman" panose="02020603050405020304" pitchFamily="18" charset="0"/>
              </a:rPr>
              <a:t>Begriffe</a:t>
            </a:r>
            <a:endParaRPr lang="de-CH"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indent="0" algn="just">
              <a:buNone/>
            </a:pPr>
            <a:r>
              <a:rPr lang="de-CH" sz="1800" dirty="0">
                <a:effectLst/>
                <a:latin typeface="Arial" panose="020B0604020202020204" pitchFamily="34" charset="0"/>
                <a:ea typeface="Times New Roman" panose="02020603050405020304" pitchFamily="18" charset="0"/>
                <a:cs typeface="Times New Roman" panose="02020603050405020304" pitchFamily="18" charset="0"/>
              </a:rPr>
              <a:t>ADS-B out	</a:t>
            </a:r>
          </a:p>
          <a:p>
            <a:pPr marL="0" indent="0" algn="just">
              <a:buNone/>
            </a:pPr>
            <a:r>
              <a:rPr lang="de-CH" sz="1800" dirty="0">
                <a:effectLst/>
                <a:latin typeface="Arial" panose="020B0604020202020204" pitchFamily="34" charset="0"/>
                <a:ea typeface="Times New Roman" panose="02020603050405020304" pitchFamily="18" charset="0"/>
                <a:cs typeface="Times New Roman" panose="02020603050405020304" pitchFamily="18" charset="0"/>
              </a:rPr>
              <a:t>Senden von ADS-B-Signalen, typischerweise mit einem Mode-S-Transponder, der ein GPS-Signal erhält. Ein solcher Sender ist nötig, damit ein Flugzeug die relevanten Daten senden kann.</a:t>
            </a:r>
          </a:p>
          <a:p>
            <a:pPr marL="0" indent="0" algn="just">
              <a:buNone/>
            </a:pPr>
            <a:r>
              <a:rPr lang="de-CH" sz="1800" dirty="0">
                <a:effectLst/>
                <a:latin typeface="Arial" panose="020B0604020202020204" pitchFamily="34" charset="0"/>
                <a:ea typeface="Times New Roman" panose="02020603050405020304" pitchFamily="18" charset="0"/>
                <a:cs typeface="Times New Roman" panose="02020603050405020304" pitchFamily="18" charset="0"/>
              </a:rPr>
              <a:t> </a:t>
            </a:r>
          </a:p>
          <a:p>
            <a:pPr marL="0" indent="0" algn="just">
              <a:buNone/>
            </a:pPr>
            <a:r>
              <a:rPr lang="de-CH" sz="1800" dirty="0">
                <a:effectLst/>
                <a:latin typeface="Arial" panose="020B0604020202020204" pitchFamily="34" charset="0"/>
                <a:ea typeface="Times New Roman" panose="02020603050405020304" pitchFamily="18" charset="0"/>
                <a:cs typeface="Times New Roman" panose="02020603050405020304" pitchFamily="18" charset="0"/>
              </a:rPr>
              <a:t>ADS-B in</a:t>
            </a:r>
          </a:p>
          <a:p>
            <a:pPr marL="0" indent="0" algn="just">
              <a:buNone/>
            </a:pPr>
            <a:r>
              <a:rPr lang="de-CH" sz="1800" dirty="0">
                <a:effectLst/>
                <a:latin typeface="Arial" panose="020B0604020202020204" pitchFamily="34" charset="0"/>
                <a:ea typeface="Times New Roman" panose="02020603050405020304" pitchFamily="18" charset="0"/>
                <a:cs typeface="Times New Roman" panose="02020603050405020304" pitchFamily="18" charset="0"/>
              </a:rPr>
              <a:t>Empfangen von ADS-B-Signalen, z.B. von einer Bodenstation der Flugsicherung, einem privaten ADS-B-Empfänger etc. Mit einem entsprechenden Empfänger im Flugzeug kann die Verkehrslage dargestellt oder vor gefährlichen Annäherungen gewarnt werden.</a:t>
            </a:r>
          </a:p>
          <a:p>
            <a:pPr marL="0" indent="0" algn="just">
              <a:buNone/>
            </a:pPr>
            <a:endParaRPr lang="de-CH"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indent="0" algn="just">
              <a:buNone/>
            </a:pPr>
            <a:r>
              <a:rPr lang="de-CH" sz="1800" dirty="0">
                <a:effectLst/>
                <a:latin typeface="Arial" panose="020B0604020202020204" pitchFamily="34" charset="0"/>
                <a:ea typeface="Times New Roman" panose="02020603050405020304" pitchFamily="18" charset="0"/>
                <a:cs typeface="Times New Roman" panose="02020603050405020304" pitchFamily="18" charset="0"/>
              </a:rPr>
              <a:t>Die Power-FLARM Geräte empfangen und verarbeiten neben den FLARM-Signalen auch ADS-B-Signale und können so auch vor Flugzeugen mit einem ADS-B-Transponder warnen.</a:t>
            </a:r>
          </a:p>
          <a:p>
            <a:endParaRPr lang="de-DE" dirty="0"/>
          </a:p>
        </p:txBody>
      </p:sp>
    </p:spTree>
    <p:extLst>
      <p:ext uri="{BB962C8B-B14F-4D97-AF65-F5344CB8AC3E}">
        <p14:creationId xmlns:p14="http://schemas.microsoft.com/office/powerpoint/2010/main" val="274256118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02C7A8-7EE1-445E-B18B-B0B44B029576}"/>
              </a:ext>
            </a:extLst>
          </p:cNvPr>
          <p:cNvSpPr>
            <a:spLocks noGrp="1"/>
          </p:cNvSpPr>
          <p:nvPr>
            <p:ph type="ctrTitle"/>
          </p:nvPr>
        </p:nvSpPr>
        <p:spPr>
          <a:xfrm>
            <a:off x="1524000" y="2097143"/>
            <a:ext cx="9144000" cy="3088085"/>
          </a:xfrm>
        </p:spPr>
        <p:txBody>
          <a:bodyPr>
            <a:normAutofit fontScale="90000"/>
          </a:bodyPr>
          <a:lstStyle/>
          <a:p>
            <a:pPr marL="541338" indent="-541338"/>
            <a:r>
              <a:rPr lang="de-DE" dirty="0"/>
              <a:t>9.6.4 Peilungen</a:t>
            </a:r>
            <a:br>
              <a:rPr lang="de-DE" dirty="0"/>
            </a:br>
            <a:br>
              <a:rPr lang="de-DE" sz="5400" i="1" dirty="0">
                <a:solidFill>
                  <a:srgbClr val="044C96"/>
                </a:solidFill>
              </a:rPr>
            </a:br>
            <a:br>
              <a:rPr lang="de-DE" sz="5400" i="1" dirty="0">
                <a:solidFill>
                  <a:srgbClr val="044C96"/>
                </a:solidFill>
              </a:rPr>
            </a:br>
            <a:endParaRPr lang="de-DE" dirty="0"/>
          </a:p>
        </p:txBody>
      </p:sp>
      <p:sp>
        <p:nvSpPr>
          <p:cNvPr id="4" name="Foliennummernplatzhalter 3">
            <a:extLst>
              <a:ext uri="{FF2B5EF4-FFF2-40B4-BE49-F238E27FC236}">
                <a16:creationId xmlns:a16="http://schemas.microsoft.com/office/drawing/2014/main" id="{4B18B720-1CFD-4B73-A56F-433DC892E596}"/>
              </a:ext>
            </a:extLst>
          </p:cNvPr>
          <p:cNvSpPr>
            <a:spLocks noGrp="1"/>
          </p:cNvSpPr>
          <p:nvPr>
            <p:ph type="sldNum" sz="quarter" idx="12"/>
          </p:nvPr>
        </p:nvSpPr>
        <p:spPr/>
        <p:txBody>
          <a:bodyPr/>
          <a:lstStyle/>
          <a:p>
            <a:fld id="{1BAF13B1-D0BA-4A19-B609-64C08BFDA19E}" type="slidenum">
              <a:rPr lang="de-DE" smtClean="0"/>
              <a:pPr/>
              <a:t>66</a:t>
            </a:fld>
            <a:endParaRPr lang="de-DE" dirty="0"/>
          </a:p>
        </p:txBody>
      </p:sp>
    </p:spTree>
    <p:extLst>
      <p:ext uri="{BB962C8B-B14F-4D97-AF65-F5344CB8AC3E}">
        <p14:creationId xmlns:p14="http://schemas.microsoft.com/office/powerpoint/2010/main" val="35299091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3FA322-B917-4B15-B9E1-8FF8BF74478D}"/>
              </a:ext>
            </a:extLst>
          </p:cNvPr>
          <p:cNvSpPr>
            <a:spLocks noGrp="1"/>
          </p:cNvSpPr>
          <p:nvPr>
            <p:ph type="title"/>
          </p:nvPr>
        </p:nvSpPr>
        <p:spPr/>
        <p:txBody>
          <a:bodyPr>
            <a:noAutofit/>
          </a:bodyPr>
          <a:lstStyle/>
          <a:p>
            <a:r>
              <a:rPr lang="de-DE" sz="2800" b="1" dirty="0">
                <a:effectLst/>
              </a:rPr>
              <a:t>9.6.3.1 Peilungen</a:t>
            </a:r>
            <a:endParaRPr lang="de-DE" sz="2800" dirty="0"/>
          </a:p>
        </p:txBody>
      </p:sp>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67</a:t>
            </a:fld>
            <a:endParaRPr lang="de-DE" dirty="0"/>
          </a:p>
        </p:txBody>
      </p:sp>
      <p:sp>
        <p:nvSpPr>
          <p:cNvPr id="6" name="Textplatzhalter 5">
            <a:extLst>
              <a:ext uri="{FF2B5EF4-FFF2-40B4-BE49-F238E27FC236}">
                <a16:creationId xmlns:a16="http://schemas.microsoft.com/office/drawing/2014/main" id="{BB1F5A3E-80EF-4ED8-B13B-8F9C8D0778A9}"/>
              </a:ext>
            </a:extLst>
          </p:cNvPr>
          <p:cNvSpPr>
            <a:spLocks noGrp="1"/>
          </p:cNvSpPr>
          <p:nvPr>
            <p:ph type="body" sz="quarter" idx="13"/>
          </p:nvPr>
        </p:nvSpPr>
        <p:spPr/>
        <p:txBody>
          <a:bodyPr/>
          <a:lstStyle/>
          <a:p>
            <a:r>
              <a:rPr lang="de-DE" dirty="0"/>
              <a:t>VDF</a:t>
            </a:r>
          </a:p>
        </p:txBody>
      </p:sp>
      <p:sp>
        <p:nvSpPr>
          <p:cNvPr id="14" name="Inhaltsplatzhalter 13">
            <a:extLst>
              <a:ext uri="{FF2B5EF4-FFF2-40B4-BE49-F238E27FC236}">
                <a16:creationId xmlns:a16="http://schemas.microsoft.com/office/drawing/2014/main" id="{503E92C8-A420-0ACF-2162-CBB9AC259C40}"/>
              </a:ext>
            </a:extLst>
          </p:cNvPr>
          <p:cNvSpPr>
            <a:spLocks noGrp="1"/>
          </p:cNvSpPr>
          <p:nvPr>
            <p:ph sz="half" idx="2"/>
          </p:nvPr>
        </p:nvSpPr>
        <p:spPr>
          <a:xfrm>
            <a:off x="762001" y="888641"/>
            <a:ext cx="10718232" cy="5475890"/>
          </a:xfrm>
        </p:spPr>
        <p:txBody>
          <a:bodyPr>
            <a:normAutofit/>
          </a:bodyPr>
          <a:lstStyle/>
          <a:p>
            <a:pPr marL="0" indent="0" algn="just">
              <a:buNone/>
            </a:pPr>
            <a:r>
              <a:rPr lang="de-CH" sz="1800" dirty="0">
                <a:effectLst/>
                <a:latin typeface="Arial" panose="020B0604020202020204" pitchFamily="34" charset="0"/>
                <a:ea typeface="Times New Roman" panose="02020603050405020304" pitchFamily="18" charset="0"/>
                <a:cs typeface="Times New Roman" panose="02020603050405020304" pitchFamily="18" charset="0"/>
              </a:rPr>
              <a:t> </a:t>
            </a:r>
          </a:p>
          <a:p>
            <a:pPr marL="0" indent="0" algn="just">
              <a:buNone/>
            </a:pPr>
            <a:r>
              <a:rPr lang="de-CH" sz="1800" i="1" dirty="0">
                <a:effectLst/>
                <a:latin typeface="Arial" panose="020B0604020202020204" pitchFamily="34" charset="0"/>
                <a:ea typeface="Times New Roman" panose="02020603050405020304" pitchFamily="18" charset="0"/>
                <a:cs typeface="Times New Roman" panose="02020603050405020304" pitchFamily="18" charset="0"/>
              </a:rPr>
              <a:t>Funkpeilverfahren können im Falle eines Orientierungsverlustes mithelfen, wieder an einen bekannten Ort zu finden. Es handelt sich nicht um Radionavigation und ist schon gar nicht als Instrumentenflughilfe gedacht!! Bei Zuhilfenahme der Peilverfahren ist überlebenswichtig, dass immer </a:t>
            </a:r>
            <a:r>
              <a:rPr lang="de-CH" sz="1800" i="1" dirty="0" err="1">
                <a:effectLst/>
                <a:latin typeface="Arial" panose="020B0604020202020204" pitchFamily="34" charset="0"/>
                <a:ea typeface="Times New Roman" panose="02020603050405020304" pitchFamily="18" charset="0"/>
                <a:cs typeface="Times New Roman" panose="02020603050405020304" pitchFamily="18" charset="0"/>
              </a:rPr>
              <a:t>Sichflugbedingungen</a:t>
            </a:r>
            <a:r>
              <a:rPr lang="de-CH" sz="1800" i="1" dirty="0">
                <a:effectLst/>
                <a:latin typeface="Arial" panose="020B0604020202020204" pitchFamily="34" charset="0"/>
                <a:ea typeface="Times New Roman" panose="02020603050405020304" pitchFamily="18" charset="0"/>
                <a:cs typeface="Times New Roman" panose="02020603050405020304" pitchFamily="18" charset="0"/>
              </a:rPr>
              <a:t> beibehalten werden!</a:t>
            </a:r>
            <a:endParaRPr lang="de-CH"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indent="0" algn="just">
              <a:buNone/>
            </a:pPr>
            <a:r>
              <a:rPr lang="de-CH" sz="1800" dirty="0">
                <a:effectLst/>
                <a:latin typeface="Arial" panose="020B0604020202020204" pitchFamily="34" charset="0"/>
                <a:ea typeface="Times New Roman" panose="02020603050405020304" pitchFamily="18" charset="0"/>
                <a:cs typeface="Times New Roman" panose="02020603050405020304" pitchFamily="18" charset="0"/>
              </a:rPr>
              <a:t>Wenn wir mit unserem Funkgerät senden, ist es mit einer VDF-Bodenstation möglich zu erkennen, in welcher Richtung sich der Sender befindet. So kann uns unser Track, die Standlinie </a:t>
            </a:r>
            <a:r>
              <a:rPr lang="de-CH" sz="1800" b="1" dirty="0">
                <a:effectLst/>
                <a:latin typeface="Arial" panose="020B0604020202020204" pitchFamily="34" charset="0"/>
                <a:ea typeface="Times New Roman" panose="02020603050405020304" pitchFamily="18" charset="0"/>
                <a:cs typeface="Times New Roman" panose="02020603050405020304" pitchFamily="18" charset="0"/>
              </a:rPr>
              <a:t>zur</a:t>
            </a:r>
            <a:r>
              <a:rPr lang="de-CH" sz="1800" dirty="0">
                <a:effectLst/>
                <a:latin typeface="Arial" panose="020B0604020202020204" pitchFamily="34" charset="0"/>
                <a:ea typeface="Times New Roman" panose="02020603050405020304" pitchFamily="18" charset="0"/>
                <a:cs typeface="Times New Roman" panose="02020603050405020304" pitchFamily="18" charset="0"/>
              </a:rPr>
              <a:t> Station (auch QDM genannt), übermittelt werden. Auch die umgekehrte Angabe, der Radial oder Abflugstandlinie von der Station </a:t>
            </a:r>
            <a:r>
              <a:rPr lang="de-CH" sz="1800" b="1" dirty="0">
                <a:effectLst/>
                <a:latin typeface="Arial" panose="020B0604020202020204" pitchFamily="34" charset="0"/>
                <a:ea typeface="Times New Roman" panose="02020603050405020304" pitchFamily="18" charset="0"/>
                <a:cs typeface="Times New Roman" panose="02020603050405020304" pitchFamily="18" charset="0"/>
              </a:rPr>
              <a:t>weg</a:t>
            </a:r>
            <a:r>
              <a:rPr lang="de-CH" sz="1800" dirty="0">
                <a:effectLst/>
                <a:latin typeface="Arial" panose="020B0604020202020204" pitchFamily="34" charset="0"/>
                <a:ea typeface="Times New Roman" panose="02020603050405020304" pitchFamily="18" charset="0"/>
                <a:cs typeface="Times New Roman" panose="02020603050405020304" pitchFamily="18" charset="0"/>
              </a:rPr>
              <a:t> (QDR) erhalten wir bei Bedarf.</a:t>
            </a:r>
          </a:p>
          <a:p>
            <a:pPr algn="just"/>
            <a:endParaRPr lang="de-CH" sz="18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de-CH" dirty="0"/>
          </a:p>
        </p:txBody>
      </p:sp>
      <p:sp>
        <p:nvSpPr>
          <p:cNvPr id="16" name="Textfeld 15">
            <a:extLst>
              <a:ext uri="{FF2B5EF4-FFF2-40B4-BE49-F238E27FC236}">
                <a16:creationId xmlns:a16="http://schemas.microsoft.com/office/drawing/2014/main" id="{53567D82-456B-233E-F41A-4B295FB4DB31}"/>
              </a:ext>
            </a:extLst>
          </p:cNvPr>
          <p:cNvSpPr txBox="1"/>
          <p:nvPr/>
        </p:nvSpPr>
        <p:spPr>
          <a:xfrm>
            <a:off x="1519800" y="3773270"/>
            <a:ext cx="4253593" cy="923330"/>
          </a:xfrm>
          <a:prstGeom prst="rect">
            <a:avLst/>
          </a:prstGeom>
          <a:noFill/>
        </p:spPr>
        <p:txBody>
          <a:bodyPr wrap="square">
            <a:spAutoFit/>
          </a:bodyPr>
          <a:lstStyle/>
          <a:p>
            <a:pPr algn="just"/>
            <a:r>
              <a:rPr lang="de-CH" sz="1800" dirty="0">
                <a:effectLst/>
                <a:latin typeface="Arial" panose="020B0604020202020204" pitchFamily="34" charset="0"/>
                <a:ea typeface="Times New Roman" panose="02020603050405020304" pitchFamily="18" charset="0"/>
                <a:cs typeface="Times New Roman" panose="02020603050405020304" pitchFamily="18" charset="0"/>
              </a:rPr>
              <a:t>Die Flugplätze, die ein Peilverfahren ermöglichen, haben in der Frequenzbox die Bemerkung VDF eingetragen.</a:t>
            </a:r>
          </a:p>
        </p:txBody>
      </p:sp>
      <p:graphicFrame>
        <p:nvGraphicFramePr>
          <p:cNvPr id="17" name="Objekt 16">
            <a:extLst>
              <a:ext uri="{FF2B5EF4-FFF2-40B4-BE49-F238E27FC236}">
                <a16:creationId xmlns:a16="http://schemas.microsoft.com/office/drawing/2014/main" id="{3F2CBC1E-864A-613C-08B3-F2621A1AE056}"/>
              </a:ext>
            </a:extLst>
          </p:cNvPr>
          <p:cNvGraphicFramePr>
            <a:graphicFrameLocks noChangeAspect="1"/>
          </p:cNvGraphicFramePr>
          <p:nvPr>
            <p:extLst>
              <p:ext uri="{D42A27DB-BD31-4B8C-83A1-F6EECF244321}">
                <p14:modId xmlns:p14="http://schemas.microsoft.com/office/powerpoint/2010/main" val="1188069375"/>
              </p:ext>
            </p:extLst>
          </p:nvPr>
        </p:nvGraphicFramePr>
        <p:xfrm>
          <a:off x="5976257" y="3816978"/>
          <a:ext cx="4463144" cy="890013"/>
        </p:xfrm>
        <a:graphic>
          <a:graphicData uri="http://schemas.openxmlformats.org/presentationml/2006/ole">
            <mc:AlternateContent xmlns:mc="http://schemas.openxmlformats.org/markup-compatibility/2006">
              <mc:Choice xmlns:v="urn:schemas-microsoft-com:vml" Requires="v">
                <p:oleObj r:id="rId2" imgW="30476160" imgH="6095160" progId="">
                  <p:embed/>
                </p:oleObj>
              </mc:Choice>
              <mc:Fallback>
                <p:oleObj r:id="rId2" imgW="30476160" imgH="6095160" progId="">
                  <p:embed/>
                  <p:pic>
                    <p:nvPicPr>
                      <p:cNvPr id="0" name=""/>
                      <p:cNvPicPr/>
                      <p:nvPr/>
                    </p:nvPicPr>
                    <p:blipFill>
                      <a:blip r:embed="rId3"/>
                      <a:stretch>
                        <a:fillRect/>
                      </a:stretch>
                    </p:blipFill>
                    <p:spPr>
                      <a:xfrm>
                        <a:off x="5976257" y="3816978"/>
                        <a:ext cx="4463144" cy="890013"/>
                      </a:xfrm>
                      <a:prstGeom prst="rect">
                        <a:avLst/>
                      </a:prstGeom>
                    </p:spPr>
                  </p:pic>
                </p:oleObj>
              </mc:Fallback>
            </mc:AlternateContent>
          </a:graphicData>
        </a:graphic>
      </p:graphicFrame>
      <p:sp>
        <p:nvSpPr>
          <p:cNvPr id="19" name="Textfeld 18">
            <a:extLst>
              <a:ext uri="{FF2B5EF4-FFF2-40B4-BE49-F238E27FC236}">
                <a16:creationId xmlns:a16="http://schemas.microsoft.com/office/drawing/2014/main" id="{34489877-968E-5CAE-AF85-EF83730ED98E}"/>
              </a:ext>
            </a:extLst>
          </p:cNvPr>
          <p:cNvSpPr txBox="1"/>
          <p:nvPr/>
        </p:nvSpPr>
        <p:spPr>
          <a:xfrm>
            <a:off x="762001" y="4948729"/>
            <a:ext cx="10667998" cy="646331"/>
          </a:xfrm>
          <a:prstGeom prst="rect">
            <a:avLst/>
          </a:prstGeom>
          <a:noFill/>
        </p:spPr>
        <p:txBody>
          <a:bodyPr wrap="square">
            <a:spAutoFit/>
          </a:bodyPr>
          <a:lstStyle/>
          <a:p>
            <a:pPr algn="just"/>
            <a:r>
              <a:rPr lang="de-CH" sz="1800" dirty="0">
                <a:effectLst/>
                <a:latin typeface="Arial" panose="020B0604020202020204" pitchFamily="34" charset="0"/>
                <a:ea typeface="Times New Roman" panose="02020603050405020304" pitchFamily="18" charset="0"/>
                <a:cs typeface="Times New Roman" panose="02020603050405020304" pitchFamily="18" charset="0"/>
              </a:rPr>
              <a:t>Dieser Dienst ist am Aussterben, in der Schweiz können nur noch Genf und Zürich TWR eine solche Peilung anbieten.</a:t>
            </a:r>
          </a:p>
        </p:txBody>
      </p:sp>
    </p:spTree>
    <p:extLst>
      <p:ext uri="{BB962C8B-B14F-4D97-AF65-F5344CB8AC3E}">
        <p14:creationId xmlns:p14="http://schemas.microsoft.com/office/powerpoint/2010/main" val="11880832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3FA322-B917-4B15-B9E1-8FF8BF74478D}"/>
              </a:ext>
            </a:extLst>
          </p:cNvPr>
          <p:cNvSpPr>
            <a:spLocks noGrp="1"/>
          </p:cNvSpPr>
          <p:nvPr>
            <p:ph type="title"/>
          </p:nvPr>
        </p:nvSpPr>
        <p:spPr/>
        <p:txBody>
          <a:bodyPr>
            <a:noAutofit/>
          </a:bodyPr>
          <a:lstStyle/>
          <a:p>
            <a:r>
              <a:rPr lang="de-DE" sz="2800" b="1" dirty="0">
                <a:effectLst/>
              </a:rPr>
              <a:t>9.6.3.1 Peilungen</a:t>
            </a:r>
            <a:endParaRPr lang="de-DE" sz="2800" dirty="0"/>
          </a:p>
        </p:txBody>
      </p:sp>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68</a:t>
            </a:fld>
            <a:endParaRPr lang="de-DE" dirty="0"/>
          </a:p>
        </p:txBody>
      </p:sp>
      <p:sp>
        <p:nvSpPr>
          <p:cNvPr id="6" name="Textplatzhalter 5">
            <a:extLst>
              <a:ext uri="{FF2B5EF4-FFF2-40B4-BE49-F238E27FC236}">
                <a16:creationId xmlns:a16="http://schemas.microsoft.com/office/drawing/2014/main" id="{BB1F5A3E-80EF-4ED8-B13B-8F9C8D0778A9}"/>
              </a:ext>
            </a:extLst>
          </p:cNvPr>
          <p:cNvSpPr>
            <a:spLocks noGrp="1"/>
          </p:cNvSpPr>
          <p:nvPr>
            <p:ph type="body" sz="quarter" idx="13"/>
          </p:nvPr>
        </p:nvSpPr>
        <p:spPr/>
        <p:txBody>
          <a:bodyPr/>
          <a:lstStyle/>
          <a:p>
            <a:r>
              <a:rPr lang="de-DE" dirty="0"/>
              <a:t>VDF</a:t>
            </a:r>
          </a:p>
        </p:txBody>
      </p:sp>
      <p:sp>
        <p:nvSpPr>
          <p:cNvPr id="14" name="Inhaltsplatzhalter 13">
            <a:extLst>
              <a:ext uri="{FF2B5EF4-FFF2-40B4-BE49-F238E27FC236}">
                <a16:creationId xmlns:a16="http://schemas.microsoft.com/office/drawing/2014/main" id="{503E92C8-A420-0ACF-2162-CBB9AC259C40}"/>
              </a:ext>
            </a:extLst>
          </p:cNvPr>
          <p:cNvSpPr>
            <a:spLocks noGrp="1"/>
          </p:cNvSpPr>
          <p:nvPr>
            <p:ph sz="half" idx="2"/>
          </p:nvPr>
        </p:nvSpPr>
        <p:spPr>
          <a:xfrm>
            <a:off x="762001" y="888641"/>
            <a:ext cx="10718232" cy="5475890"/>
          </a:xfrm>
        </p:spPr>
        <p:txBody>
          <a:bodyPr>
            <a:normAutofit fontScale="85000" lnSpcReduction="10000"/>
          </a:bodyPr>
          <a:lstStyle/>
          <a:p>
            <a:pPr marL="0" indent="0" algn="just">
              <a:buNone/>
            </a:pPr>
            <a:r>
              <a:rPr lang="de-CH" sz="1800" dirty="0">
                <a:effectLst/>
                <a:latin typeface="Arial" panose="020B0604020202020204" pitchFamily="34" charset="0"/>
                <a:ea typeface="Times New Roman" panose="02020603050405020304" pitchFamily="18" charset="0"/>
                <a:cs typeface="Times New Roman" panose="02020603050405020304" pitchFamily="18" charset="0"/>
              </a:rPr>
              <a:t> </a:t>
            </a:r>
          </a:p>
          <a:p>
            <a:pPr marL="0" indent="0" algn="just">
              <a:buNone/>
            </a:pPr>
            <a:r>
              <a:rPr lang="de-CH" sz="1800" dirty="0">
                <a:effectLst/>
                <a:latin typeface="Arial" panose="020B0604020202020204" pitchFamily="34" charset="0"/>
                <a:ea typeface="Times New Roman" panose="02020603050405020304" pitchFamily="18" charset="0"/>
                <a:cs typeface="Times New Roman" panose="02020603050405020304" pitchFamily="18" charset="0"/>
              </a:rPr>
              <a:t>Phraseologie</a:t>
            </a:r>
          </a:p>
          <a:p>
            <a:pPr marL="0" indent="0" algn="just">
              <a:buNone/>
            </a:pPr>
            <a:r>
              <a:rPr lang="de-CH" sz="1800" dirty="0">
                <a:effectLst/>
                <a:latin typeface="Arial" panose="020B0604020202020204" pitchFamily="34" charset="0"/>
                <a:ea typeface="Times New Roman" panose="02020603050405020304" pitchFamily="18" charset="0"/>
                <a:cs typeface="Times New Roman" panose="02020603050405020304" pitchFamily="18" charset="0"/>
              </a:rPr>
              <a:t> </a:t>
            </a:r>
          </a:p>
          <a:p>
            <a:pPr marL="0" indent="0" algn="just">
              <a:buNone/>
            </a:pPr>
            <a:r>
              <a:rPr lang="de-CH" sz="1800" dirty="0">
                <a:effectLst/>
                <a:latin typeface="Arial" panose="020B0604020202020204" pitchFamily="34" charset="0"/>
                <a:ea typeface="Times New Roman" panose="02020603050405020304" pitchFamily="18" charset="0"/>
                <a:cs typeface="Times New Roman" panose="02020603050405020304" pitchFamily="18" charset="0"/>
              </a:rPr>
              <a:t>Der Funkverkehr (im obigen Beispiel mit dem Tower auf 121.025 oder dem Approach auf 127.325MHz) ist einfach:</a:t>
            </a:r>
          </a:p>
          <a:p>
            <a:pPr marL="0" indent="0" algn="just">
              <a:buNone/>
            </a:pPr>
            <a:r>
              <a:rPr lang="en-GB" sz="1800" dirty="0">
                <a:effectLst/>
                <a:latin typeface="Arial" panose="020B0604020202020204" pitchFamily="34" charset="0"/>
                <a:ea typeface="Times New Roman" panose="02020603050405020304" pitchFamily="18" charset="0"/>
                <a:cs typeface="Times New Roman" panose="02020603050405020304" pitchFamily="18" charset="0"/>
              </a:rPr>
              <a:t>“Zürich Tower, HB-3022 request QDM“ - “HB-3022, your present QDM is 280”</a:t>
            </a:r>
            <a:endParaRPr lang="de-CH"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0" indent="0" algn="just">
              <a:buNone/>
            </a:pPr>
            <a:r>
              <a:rPr lang="de-CH" sz="1800" dirty="0">
                <a:effectLst/>
                <a:latin typeface="Arial" panose="020B0604020202020204" pitchFamily="34" charset="0"/>
                <a:ea typeface="Times New Roman" panose="02020603050405020304" pitchFamily="18" charset="0"/>
                <a:cs typeface="Times New Roman" panose="02020603050405020304" pitchFamily="18" charset="0"/>
              </a:rPr>
              <a:t>oder</a:t>
            </a:r>
          </a:p>
          <a:p>
            <a:pPr marL="0" indent="0" algn="just">
              <a:buNone/>
            </a:pPr>
            <a:r>
              <a:rPr lang="de-CH" sz="1800" dirty="0">
                <a:effectLst/>
                <a:latin typeface="Arial" panose="020B0604020202020204" pitchFamily="34" charset="0"/>
                <a:ea typeface="Times New Roman" panose="02020603050405020304" pitchFamily="18" charset="0"/>
                <a:cs typeface="Times New Roman" panose="02020603050405020304" pitchFamily="18" charset="0"/>
              </a:rPr>
              <a:t>“Zürich Turm, HB-3022, erbitte QDM” - “HB-3022, Ihr aktuelles QDM ist 280”</a:t>
            </a:r>
          </a:p>
          <a:p>
            <a:pPr marL="0" indent="0" algn="just">
              <a:buNone/>
            </a:pPr>
            <a:r>
              <a:rPr lang="de-CH" sz="1800" dirty="0">
                <a:effectLst/>
                <a:latin typeface="Arial" panose="020B0604020202020204" pitchFamily="34" charset="0"/>
                <a:ea typeface="Times New Roman" panose="02020603050405020304" pitchFamily="18" charset="0"/>
                <a:cs typeface="Times New Roman" panose="02020603050405020304" pitchFamily="18" charset="0"/>
              </a:rPr>
              <a:t> </a:t>
            </a:r>
          </a:p>
          <a:p>
            <a:pPr marL="0" indent="0" algn="just">
              <a:buNone/>
            </a:pPr>
            <a:r>
              <a:rPr lang="de-CH" sz="1800" dirty="0">
                <a:effectLst/>
                <a:latin typeface="Arial" panose="020B0604020202020204" pitchFamily="34" charset="0"/>
                <a:ea typeface="Times New Roman" panose="02020603050405020304" pitchFamily="18" charset="0"/>
                <a:cs typeface="Times New Roman" panose="02020603050405020304" pitchFamily="18" charset="0"/>
              </a:rPr>
              <a:t>Mit dem angegebenen QDM haben wir von der Flugsicherung noch keine Freigabe für den Einflug in den kontrollierten Luftraum erhalten! Wenn wir nach Bern fliegen wollen, dann müssen wir diese Bewilligung noch separat verlangen. Erst wenn wir sie erhalten haben, nehmen wir den Kurs 280° ein, der uns über Bern bringt (eventuell mit einer Windkorrektur). Da wir den Wind nicht genau kennen, müssen wir im Abstand von 2 bis 3 Minuten weitere Peilungen verlangen.</a:t>
            </a:r>
          </a:p>
          <a:p>
            <a:pPr marL="0" indent="0" algn="just">
              <a:buNone/>
            </a:pPr>
            <a:r>
              <a:rPr lang="de-CH" sz="1800" dirty="0">
                <a:effectLst/>
                <a:latin typeface="Arial" panose="020B0604020202020204" pitchFamily="34" charset="0"/>
                <a:ea typeface="Times New Roman" panose="02020603050405020304" pitchFamily="18" charset="0"/>
                <a:cs typeface="Times New Roman" panose="02020603050405020304" pitchFamily="18" charset="0"/>
              </a:rPr>
              <a:t> </a:t>
            </a:r>
          </a:p>
          <a:p>
            <a:pPr marL="0" indent="0" algn="just">
              <a:buNone/>
            </a:pPr>
            <a:r>
              <a:rPr lang="de-CH" sz="1800" dirty="0">
                <a:effectLst/>
                <a:latin typeface="Arial" panose="020B0604020202020204" pitchFamily="34" charset="0"/>
                <a:ea typeface="Times New Roman" panose="02020603050405020304" pitchFamily="18" charset="0"/>
                <a:cs typeface="Times New Roman" panose="02020603050405020304" pitchFamily="18" charset="0"/>
              </a:rPr>
              <a:t>Mit der Peilung erkennt der Controller nur, aus welcher Richtung das Funksignal kommt, sieht aber nicht, wie weit weg das sendende Flugzeug ist. Er wird uns also nicht unsere genaue Position sagen können, dafür wäre Radar nötig. Ein Vorteil des Peilverfahrens ist der, dass im Flugzeug ausser dem Funkgerät kein weiteres Gerät erforderlich ist.</a:t>
            </a:r>
          </a:p>
          <a:p>
            <a:pPr marL="0" indent="0" algn="just">
              <a:buNone/>
            </a:pPr>
            <a:r>
              <a:rPr lang="de-CH" sz="1800" dirty="0">
                <a:effectLst/>
                <a:latin typeface="Arial" panose="020B0604020202020204" pitchFamily="34" charset="0"/>
                <a:ea typeface="Times New Roman" panose="02020603050405020304" pitchFamily="18" charset="0"/>
                <a:cs typeface="Times New Roman" panose="02020603050405020304" pitchFamily="18" charset="0"/>
              </a:rPr>
              <a:t> </a:t>
            </a:r>
          </a:p>
          <a:p>
            <a:pPr marL="0" indent="0" algn="just">
              <a:buNone/>
            </a:pPr>
            <a:r>
              <a:rPr lang="de-CH" sz="1800" dirty="0">
                <a:effectLst/>
                <a:latin typeface="Arial" panose="020B0604020202020204" pitchFamily="34" charset="0"/>
                <a:ea typeface="Times New Roman" panose="02020603050405020304" pitchFamily="18" charset="0"/>
                <a:cs typeface="Times New Roman" panose="02020603050405020304" pitchFamily="18" charset="0"/>
              </a:rPr>
              <a:t>In unserem Beispiel ist es vielleicht zweckmässig, „</a:t>
            </a:r>
            <a:r>
              <a:rPr lang="de-CH" sz="1800" dirty="0" err="1">
                <a:effectLst/>
                <a:latin typeface="Arial" panose="020B0604020202020204" pitchFamily="34" charset="0"/>
                <a:ea typeface="Times New Roman" panose="02020603050405020304" pitchFamily="18" charset="0"/>
                <a:cs typeface="Times New Roman" panose="02020603050405020304" pitchFamily="18" charset="0"/>
              </a:rPr>
              <a:t>request</a:t>
            </a:r>
            <a:r>
              <a:rPr lang="de-CH" sz="1800" dirty="0">
                <a:effectLst/>
                <a:latin typeface="Arial" panose="020B0604020202020204" pitchFamily="34" charset="0"/>
                <a:ea typeface="Times New Roman" panose="02020603050405020304" pitchFamily="18" charset="0"/>
                <a:cs typeface="Times New Roman" panose="02020603050405020304" pitchFamily="18" charset="0"/>
              </a:rPr>
              <a:t> QDM </a:t>
            </a:r>
            <a:r>
              <a:rPr lang="de-CH" sz="1800" dirty="0" err="1">
                <a:effectLst/>
                <a:latin typeface="Arial" panose="020B0604020202020204" pitchFamily="34" charset="0"/>
                <a:ea typeface="Times New Roman" panose="02020603050405020304" pitchFamily="18" charset="0"/>
                <a:cs typeface="Times New Roman" panose="02020603050405020304" pitchFamily="18" charset="0"/>
              </a:rPr>
              <a:t>for</a:t>
            </a:r>
            <a:r>
              <a:rPr lang="de-CH" sz="1800" dirty="0">
                <a:effectLst/>
                <a:latin typeface="Arial" panose="020B0604020202020204" pitchFamily="34" charset="0"/>
                <a:ea typeface="Times New Roman" panose="02020603050405020304" pitchFamily="18" charset="0"/>
                <a:cs typeface="Times New Roman" panose="02020603050405020304" pitchFamily="18" charset="0"/>
              </a:rPr>
              <a:t> training“ (zur Übung) zu verlangen. So weiss der Controller, dass wir uns nicht wirklich verflogen haben und in seiner Kontrollzone herum irren.</a:t>
            </a:r>
          </a:p>
          <a:p>
            <a:pPr algn="just"/>
            <a:endParaRPr lang="de-CH" sz="18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de-CH" dirty="0"/>
          </a:p>
        </p:txBody>
      </p:sp>
    </p:spTree>
    <p:extLst>
      <p:ext uri="{BB962C8B-B14F-4D97-AF65-F5344CB8AC3E}">
        <p14:creationId xmlns:p14="http://schemas.microsoft.com/office/powerpoint/2010/main" val="5309950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3FA322-B917-4B15-B9E1-8FF8BF74478D}"/>
              </a:ext>
            </a:extLst>
          </p:cNvPr>
          <p:cNvSpPr>
            <a:spLocks noGrp="1"/>
          </p:cNvSpPr>
          <p:nvPr>
            <p:ph type="title"/>
          </p:nvPr>
        </p:nvSpPr>
        <p:spPr/>
        <p:txBody>
          <a:bodyPr>
            <a:noAutofit/>
          </a:bodyPr>
          <a:lstStyle/>
          <a:p>
            <a:r>
              <a:rPr lang="de-DE" sz="2800" dirty="0"/>
              <a:t>9.3.1 Projektionsarten</a:t>
            </a:r>
          </a:p>
        </p:txBody>
      </p:sp>
      <p:sp>
        <p:nvSpPr>
          <p:cNvPr id="4" name="Inhaltsplatzhalter 3">
            <a:extLst>
              <a:ext uri="{FF2B5EF4-FFF2-40B4-BE49-F238E27FC236}">
                <a16:creationId xmlns:a16="http://schemas.microsoft.com/office/drawing/2014/main" id="{B503C617-C722-48CC-9D69-8C2471D59E22}"/>
              </a:ext>
            </a:extLst>
          </p:cNvPr>
          <p:cNvSpPr>
            <a:spLocks noGrp="1"/>
          </p:cNvSpPr>
          <p:nvPr>
            <p:ph sz="half" idx="2"/>
          </p:nvPr>
        </p:nvSpPr>
        <p:spPr/>
        <p:txBody>
          <a:bodyPr/>
          <a:lstStyle/>
          <a:p>
            <a:pPr marL="0" indent="0" algn="ctr">
              <a:buNone/>
            </a:pPr>
            <a:r>
              <a:rPr lang="de-DE" sz="2400" b="1" dirty="0"/>
              <a:t>Kegelprojektion</a:t>
            </a:r>
            <a:endParaRPr lang="de-DE" sz="2400" dirty="0"/>
          </a:p>
          <a:p>
            <a:pPr marL="0" indent="0">
              <a:buNone/>
            </a:pPr>
            <a:r>
              <a:rPr lang="de-DE" sz="1800" dirty="0"/>
              <a:t>Statt eines Zylinders lässt sich auch ein Kegel als Projektionsfläche verwenden. Die klassische Form ist die polständige Berührkegelprojektion die die Erde an einer Standardparallele berührt.</a:t>
            </a:r>
          </a:p>
          <a:p>
            <a:r>
              <a:rPr lang="de-DE" b="1" dirty="0"/>
              <a:t>Längen-oder Maßstabstreue</a:t>
            </a:r>
          </a:p>
          <a:p>
            <a:pPr marL="457200" lvl="1" indent="0">
              <a:buNone/>
            </a:pPr>
            <a:r>
              <a:rPr lang="de-DE" dirty="0"/>
              <a:t>Nur auf der Standardparallelen maßstabgetreu</a:t>
            </a:r>
          </a:p>
          <a:p>
            <a:r>
              <a:rPr lang="de-DE" b="1" dirty="0"/>
              <a:t>Winkeltreue</a:t>
            </a:r>
          </a:p>
          <a:p>
            <a:pPr marL="457200" lvl="1" indent="0">
              <a:buNone/>
            </a:pPr>
            <a:r>
              <a:rPr lang="de-DE" dirty="0"/>
              <a:t>Nicht Winkeltreu</a:t>
            </a:r>
          </a:p>
          <a:p>
            <a:r>
              <a:rPr lang="de-DE" b="1" dirty="0"/>
              <a:t>Für die Luftfahrtnavigation nicht brauchbar</a:t>
            </a:r>
          </a:p>
        </p:txBody>
      </p:sp>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7</a:t>
            </a:fld>
            <a:endParaRPr lang="de-DE" dirty="0"/>
          </a:p>
        </p:txBody>
      </p:sp>
      <p:sp>
        <p:nvSpPr>
          <p:cNvPr id="6" name="Textplatzhalter 5">
            <a:extLst>
              <a:ext uri="{FF2B5EF4-FFF2-40B4-BE49-F238E27FC236}">
                <a16:creationId xmlns:a16="http://schemas.microsoft.com/office/drawing/2014/main" id="{BB1F5A3E-80EF-4ED8-B13B-8F9C8D0778A9}"/>
              </a:ext>
            </a:extLst>
          </p:cNvPr>
          <p:cNvSpPr>
            <a:spLocks noGrp="1"/>
          </p:cNvSpPr>
          <p:nvPr>
            <p:ph type="body" sz="quarter" idx="13"/>
          </p:nvPr>
        </p:nvSpPr>
        <p:spPr/>
        <p:txBody>
          <a:bodyPr/>
          <a:lstStyle/>
          <a:p>
            <a:r>
              <a:rPr lang="de-DE" dirty="0"/>
              <a:t>9.3 Luftfahrtkarten</a:t>
            </a:r>
          </a:p>
        </p:txBody>
      </p:sp>
      <p:pic>
        <p:nvPicPr>
          <p:cNvPr id="7" name="Inhaltsplatzhalter 6" descr="9.3.1.4">
            <a:hlinkClick r:id="rId3"/>
          </p:cNvPr>
          <p:cNvPicPr>
            <a:picLocks noGrp="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188913" y="1510609"/>
            <a:ext cx="5830887" cy="4305095"/>
          </a:xfrm>
          <a:prstGeom prst="rect">
            <a:avLst/>
          </a:prstGeom>
          <a:noFill/>
          <a:ln>
            <a:noFill/>
          </a:ln>
        </p:spPr>
      </p:pic>
    </p:spTree>
    <p:extLst>
      <p:ext uri="{BB962C8B-B14F-4D97-AF65-F5344CB8AC3E}">
        <p14:creationId xmlns:p14="http://schemas.microsoft.com/office/powerpoint/2010/main" val="13609074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3FA322-B917-4B15-B9E1-8FF8BF74478D}"/>
              </a:ext>
            </a:extLst>
          </p:cNvPr>
          <p:cNvSpPr>
            <a:spLocks noGrp="1"/>
          </p:cNvSpPr>
          <p:nvPr>
            <p:ph type="title"/>
          </p:nvPr>
        </p:nvSpPr>
        <p:spPr/>
        <p:txBody>
          <a:bodyPr>
            <a:noAutofit/>
          </a:bodyPr>
          <a:lstStyle/>
          <a:p>
            <a:r>
              <a:rPr lang="de-DE" sz="2800" dirty="0"/>
              <a:t>9.3.1 Projektionsarten</a:t>
            </a:r>
          </a:p>
        </p:txBody>
      </p:sp>
      <p:sp>
        <p:nvSpPr>
          <p:cNvPr id="4" name="Inhaltsplatzhalter 3">
            <a:extLst>
              <a:ext uri="{FF2B5EF4-FFF2-40B4-BE49-F238E27FC236}">
                <a16:creationId xmlns:a16="http://schemas.microsoft.com/office/drawing/2014/main" id="{B503C617-C722-48CC-9D69-8C2471D59E22}"/>
              </a:ext>
            </a:extLst>
          </p:cNvPr>
          <p:cNvSpPr>
            <a:spLocks noGrp="1"/>
          </p:cNvSpPr>
          <p:nvPr>
            <p:ph sz="half" idx="2"/>
          </p:nvPr>
        </p:nvSpPr>
        <p:spPr/>
        <p:txBody>
          <a:bodyPr/>
          <a:lstStyle/>
          <a:p>
            <a:pPr marL="0" indent="0" algn="ctr">
              <a:buNone/>
            </a:pPr>
            <a:r>
              <a:rPr lang="de-DE" sz="2400" b="1" dirty="0"/>
              <a:t>Schnittkegelprojektion</a:t>
            </a:r>
            <a:endParaRPr lang="de-DE" sz="2400" dirty="0"/>
          </a:p>
          <a:p>
            <a:pPr marL="0" indent="0">
              <a:buNone/>
            </a:pPr>
            <a:r>
              <a:rPr lang="de-DE" sz="1800" dirty="0"/>
              <a:t>Als verfeinerte Kegelprojektion hat sich die Lambertsche Schnittkegelprojektion in der Luftfahrt als Standard etabliert. Sie hat den Vorteil zweier Berührungsflächen und ist daher </a:t>
            </a:r>
            <a:r>
              <a:rPr lang="de-DE" sz="1800" b="1" dirty="0"/>
              <a:t>annähernd längen-, flächen- und winkeltreu.</a:t>
            </a:r>
            <a:endParaRPr lang="de-DE" sz="1800" dirty="0"/>
          </a:p>
          <a:p>
            <a:r>
              <a:rPr lang="de-DE" dirty="0"/>
              <a:t>Schneidet die Erdkugel an zwei Bezugsbreitenkreisen (Standardparallelen)</a:t>
            </a:r>
          </a:p>
          <a:p>
            <a:r>
              <a:rPr lang="de-DE" dirty="0"/>
              <a:t>Winkeltreue wird rechnerisch korrigiert</a:t>
            </a:r>
          </a:p>
          <a:p>
            <a:r>
              <a:rPr lang="de-DE" dirty="0"/>
              <a:t>Meridiane gerade zum Pol zulaufende Linien</a:t>
            </a:r>
          </a:p>
          <a:p>
            <a:r>
              <a:rPr lang="de-DE" dirty="0"/>
              <a:t>Standardparallelen sind leichte Kreisbögen</a:t>
            </a:r>
          </a:p>
          <a:p>
            <a:r>
              <a:rPr lang="de-DE" dirty="0"/>
              <a:t>Am Mittelmeridian entnommener Kurs entspricht annähernd einem Großkreis und ist in Wirklichkeit natürlich eine Loxodrome!</a:t>
            </a:r>
          </a:p>
          <a:p>
            <a:r>
              <a:rPr lang="de-DE" dirty="0"/>
              <a:t>Wird der Kurs am Abflugort entnommen führt er leicht nördlich am Zielpunkt vorbei</a:t>
            </a:r>
          </a:p>
        </p:txBody>
      </p:sp>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8</a:t>
            </a:fld>
            <a:endParaRPr lang="de-DE" dirty="0"/>
          </a:p>
        </p:txBody>
      </p:sp>
      <p:sp>
        <p:nvSpPr>
          <p:cNvPr id="6" name="Textplatzhalter 5">
            <a:extLst>
              <a:ext uri="{FF2B5EF4-FFF2-40B4-BE49-F238E27FC236}">
                <a16:creationId xmlns:a16="http://schemas.microsoft.com/office/drawing/2014/main" id="{BB1F5A3E-80EF-4ED8-B13B-8F9C8D0778A9}"/>
              </a:ext>
            </a:extLst>
          </p:cNvPr>
          <p:cNvSpPr>
            <a:spLocks noGrp="1"/>
          </p:cNvSpPr>
          <p:nvPr>
            <p:ph type="body" sz="quarter" idx="13"/>
          </p:nvPr>
        </p:nvSpPr>
        <p:spPr/>
        <p:txBody>
          <a:bodyPr/>
          <a:lstStyle/>
          <a:p>
            <a:r>
              <a:rPr lang="de-DE" dirty="0"/>
              <a:t>9.3 Luftfahrtkarten</a:t>
            </a:r>
          </a:p>
        </p:txBody>
      </p:sp>
      <p:pic>
        <p:nvPicPr>
          <p:cNvPr id="7" name="Inhaltsplatzhalter 6" descr="9.3.1.5">
            <a:hlinkClick r:id="rId3"/>
          </p:cNvPr>
          <p:cNvPicPr>
            <a:picLocks noGrp="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188913" y="1518845"/>
            <a:ext cx="5830887" cy="4288622"/>
          </a:xfrm>
          <a:prstGeom prst="rect">
            <a:avLst/>
          </a:prstGeom>
          <a:noFill/>
          <a:ln>
            <a:noFill/>
          </a:ln>
        </p:spPr>
      </p:pic>
    </p:spTree>
    <p:extLst>
      <p:ext uri="{BB962C8B-B14F-4D97-AF65-F5344CB8AC3E}">
        <p14:creationId xmlns:p14="http://schemas.microsoft.com/office/powerpoint/2010/main" val="40578458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3FA322-B917-4B15-B9E1-8FF8BF74478D}"/>
              </a:ext>
            </a:extLst>
          </p:cNvPr>
          <p:cNvSpPr>
            <a:spLocks noGrp="1"/>
          </p:cNvSpPr>
          <p:nvPr>
            <p:ph type="title"/>
          </p:nvPr>
        </p:nvSpPr>
        <p:spPr/>
        <p:txBody>
          <a:bodyPr>
            <a:noAutofit/>
          </a:bodyPr>
          <a:lstStyle/>
          <a:p>
            <a:r>
              <a:rPr lang="de-DE" sz="2800" dirty="0"/>
              <a:t>9.3.2 Maßstab</a:t>
            </a:r>
          </a:p>
        </p:txBody>
      </p:sp>
      <p:sp>
        <p:nvSpPr>
          <p:cNvPr id="4" name="Inhaltsplatzhalter 3">
            <a:extLst>
              <a:ext uri="{FF2B5EF4-FFF2-40B4-BE49-F238E27FC236}">
                <a16:creationId xmlns:a16="http://schemas.microsoft.com/office/drawing/2014/main" id="{B503C617-C722-48CC-9D69-8C2471D59E22}"/>
              </a:ext>
            </a:extLst>
          </p:cNvPr>
          <p:cNvSpPr>
            <a:spLocks noGrp="1"/>
          </p:cNvSpPr>
          <p:nvPr>
            <p:ph sz="half" idx="2"/>
          </p:nvPr>
        </p:nvSpPr>
        <p:spPr/>
        <p:txBody>
          <a:bodyPr>
            <a:normAutofit/>
          </a:bodyPr>
          <a:lstStyle/>
          <a:p>
            <a:r>
              <a:rPr lang="de-DE" dirty="0"/>
              <a:t>Spricht man von 1:500 000 (ICAO Karte) bedeutet dies:</a:t>
            </a:r>
          </a:p>
          <a:p>
            <a:pPr marL="457200" lvl="1" indent="0">
              <a:buNone/>
            </a:pPr>
            <a:r>
              <a:rPr lang="de-DE" dirty="0"/>
              <a:t>1 cm auf der Karte entspricht 5</a:t>
            </a:r>
            <a:r>
              <a:rPr lang="de-DE" sz="1200" dirty="0"/>
              <a:t>(km)</a:t>
            </a:r>
            <a:r>
              <a:rPr lang="de-DE" dirty="0"/>
              <a:t> 000</a:t>
            </a:r>
            <a:r>
              <a:rPr lang="de-DE" sz="1200" dirty="0"/>
              <a:t>(m) </a:t>
            </a:r>
            <a:r>
              <a:rPr lang="de-DE" dirty="0"/>
              <a:t> 00</a:t>
            </a:r>
            <a:r>
              <a:rPr lang="de-DE" sz="1200" dirty="0"/>
              <a:t>(cm)</a:t>
            </a:r>
            <a:r>
              <a:rPr lang="de-DE" dirty="0"/>
              <a:t> in der Wirklichkeit oder 5 Km.</a:t>
            </a:r>
          </a:p>
          <a:p>
            <a:endParaRPr lang="de-DE" dirty="0"/>
          </a:p>
          <a:p>
            <a:r>
              <a:rPr lang="de-DE" dirty="0"/>
              <a:t>Bei einem Maßstab 1:1 000 000 wie in der Enroute Chart sind es:</a:t>
            </a:r>
          </a:p>
          <a:p>
            <a:pPr marL="457200" lvl="1" indent="0">
              <a:buNone/>
            </a:pPr>
            <a:r>
              <a:rPr lang="de-DE" dirty="0"/>
              <a:t>1 cm Karte entsprechen 10 km in Wirklichkeit.</a:t>
            </a:r>
          </a:p>
        </p:txBody>
      </p:sp>
      <p:sp>
        <p:nvSpPr>
          <p:cNvPr id="5" name="Foliennummernplatzhalter 4">
            <a:extLst>
              <a:ext uri="{FF2B5EF4-FFF2-40B4-BE49-F238E27FC236}">
                <a16:creationId xmlns:a16="http://schemas.microsoft.com/office/drawing/2014/main" id="{C8E3A08C-0321-4E10-9A18-4764E9E36AEE}"/>
              </a:ext>
            </a:extLst>
          </p:cNvPr>
          <p:cNvSpPr>
            <a:spLocks noGrp="1"/>
          </p:cNvSpPr>
          <p:nvPr>
            <p:ph type="sldNum" sz="quarter" idx="12"/>
          </p:nvPr>
        </p:nvSpPr>
        <p:spPr/>
        <p:txBody>
          <a:bodyPr/>
          <a:lstStyle/>
          <a:p>
            <a:fld id="{1BAF13B1-D0BA-4A19-B609-64C08BFDA19E}" type="slidenum">
              <a:rPr lang="de-DE" smtClean="0"/>
              <a:pPr/>
              <a:t>9</a:t>
            </a:fld>
            <a:endParaRPr lang="de-DE" dirty="0"/>
          </a:p>
        </p:txBody>
      </p:sp>
      <p:sp>
        <p:nvSpPr>
          <p:cNvPr id="6" name="Textplatzhalter 5">
            <a:extLst>
              <a:ext uri="{FF2B5EF4-FFF2-40B4-BE49-F238E27FC236}">
                <a16:creationId xmlns:a16="http://schemas.microsoft.com/office/drawing/2014/main" id="{BB1F5A3E-80EF-4ED8-B13B-8F9C8D0778A9}"/>
              </a:ext>
            </a:extLst>
          </p:cNvPr>
          <p:cNvSpPr>
            <a:spLocks noGrp="1"/>
          </p:cNvSpPr>
          <p:nvPr>
            <p:ph type="body" sz="quarter" idx="13"/>
          </p:nvPr>
        </p:nvSpPr>
        <p:spPr/>
        <p:txBody>
          <a:bodyPr/>
          <a:lstStyle/>
          <a:p>
            <a:r>
              <a:rPr lang="de-DE" dirty="0"/>
              <a:t>9.3 Luftfahrtkarten</a:t>
            </a:r>
          </a:p>
        </p:txBody>
      </p:sp>
      <p:sp>
        <p:nvSpPr>
          <p:cNvPr id="3" name="Inhaltsplatzhalter 2"/>
          <p:cNvSpPr>
            <a:spLocks noGrp="1"/>
          </p:cNvSpPr>
          <p:nvPr>
            <p:ph sz="half" idx="1"/>
          </p:nvPr>
        </p:nvSpPr>
        <p:spPr/>
        <p:txBody>
          <a:bodyPr>
            <a:normAutofit/>
          </a:bodyPr>
          <a:lstStyle/>
          <a:p>
            <a:r>
              <a:rPr lang="de-DE" sz="2400" dirty="0"/>
              <a:t>Unter Kartenmaßstab versteht man das Verhältnis Kartenlänge zur Naturlänge</a:t>
            </a:r>
          </a:p>
          <a:p>
            <a:r>
              <a:rPr lang="de-DE" sz="2400" dirty="0"/>
              <a:t>dabei spricht man bei einer Karte im Maßstab 1:10 000 von einem größeren Maßstab im Vergleich zu einer Karte im Maßstab 1:500 000.</a:t>
            </a:r>
          </a:p>
          <a:p>
            <a:r>
              <a:rPr lang="de-DE" sz="2400" dirty="0"/>
              <a:t>Gebräuchliche Maßstäbe von VFR Luftfahrtkarten sind:</a:t>
            </a:r>
          </a:p>
          <a:p>
            <a:pPr marL="457200" lvl="1" indent="0">
              <a:buNone/>
            </a:pPr>
            <a:r>
              <a:rPr lang="de-DE" dirty="0"/>
              <a:t>1:300 000 Segelflugkarte Schweiz</a:t>
            </a:r>
          </a:p>
          <a:p>
            <a:pPr marL="457200" lvl="1" indent="0">
              <a:buNone/>
            </a:pPr>
            <a:r>
              <a:rPr lang="de-DE" dirty="0"/>
              <a:t>1:500 000 ICAO Karte Schweiz</a:t>
            </a:r>
          </a:p>
          <a:p>
            <a:pPr marL="457200" lvl="1" indent="0">
              <a:buNone/>
            </a:pPr>
            <a:r>
              <a:rPr lang="de-DE" dirty="0"/>
              <a:t>1:100 000 Sichtanflugkarten</a:t>
            </a:r>
          </a:p>
          <a:p>
            <a:pPr marL="457200" lvl="1" indent="0">
              <a:buNone/>
            </a:pPr>
            <a:r>
              <a:rPr lang="de-DE" dirty="0"/>
              <a:t>1:10 000   Flugplatzkarten</a:t>
            </a:r>
          </a:p>
          <a:p>
            <a:endParaRPr lang="de-DE" sz="2400" dirty="0"/>
          </a:p>
        </p:txBody>
      </p:sp>
    </p:spTree>
    <p:extLst>
      <p:ext uri="{BB962C8B-B14F-4D97-AF65-F5344CB8AC3E}">
        <p14:creationId xmlns:p14="http://schemas.microsoft.com/office/powerpoint/2010/main" val="3606185912"/>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F1412D02A2B6DB41BE115FF0E64C46EF" ma:contentTypeVersion="19" ma:contentTypeDescription="Ein neues Dokument erstellen." ma:contentTypeScope="" ma:versionID="708973e12594caf87814321843456ad8">
  <xsd:schema xmlns:xsd="http://www.w3.org/2001/XMLSchema" xmlns:xs="http://www.w3.org/2001/XMLSchema" xmlns:p="http://schemas.microsoft.com/office/2006/metadata/properties" xmlns:ns2="1f7d6fa2-b215-4e12-8d40-3a083b1cfae1" xmlns:ns3="d8e81049-108d-4167-b887-aebefd278212" targetNamespace="http://schemas.microsoft.com/office/2006/metadata/properties" ma:root="true" ma:fieldsID="0bcf2a06f55a764d03a61b3105e4f33d" ns2:_="" ns3:_="">
    <xsd:import namespace="1f7d6fa2-b215-4e12-8d40-3a083b1cfae1"/>
    <xsd:import namespace="d8e81049-108d-4167-b887-aebefd27821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element ref="ns2:_Flow_SignoffStatus" minOccurs="0"/>
                <xsd:element ref="ns2:MediaServiceAutoKeyPoints" minOccurs="0"/>
                <xsd:element ref="ns2:MediaServiceKeyPoint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f7d6fa2-b215-4e12-8d40-3a083b1cfae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_Flow_SignoffStatus" ma:index="19" nillable="true" ma:displayName="Sign-off status" ma:internalName="Sign_x002d_off_x0020_status">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lcf76f155ced4ddcb4097134ff3c332f" ma:index="23" nillable="true" ma:taxonomy="true" ma:internalName="lcf76f155ced4ddcb4097134ff3c332f" ma:taxonomyFieldName="MediaServiceImageTags" ma:displayName="Bildmarkierungen" ma:readOnly="false" ma:fieldId="{5cf76f15-5ced-4ddc-b409-7134ff3c332f}" ma:taxonomyMulti="true" ma:sspId="88598520-7bd7-44d4-a155-e7106ad1d7d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8e81049-108d-4167-b887-aebefd278212" elementFormDefault="qualified">
    <xsd:import namespace="http://schemas.microsoft.com/office/2006/documentManagement/types"/>
    <xsd:import namespace="http://schemas.microsoft.com/office/infopath/2007/PartnerControls"/>
    <xsd:element name="SharedWithUsers" ma:index="10"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Freigegeben für - Details" ma:internalName="SharedWithDetails" ma:readOnly="true">
      <xsd:simpleType>
        <xsd:restriction base="dms:Note">
          <xsd:maxLength value="255"/>
        </xsd:restriction>
      </xsd:simpleType>
    </xsd:element>
    <xsd:element name="TaxCatchAll" ma:index="24" nillable="true" ma:displayName="Taxonomy Catch All Column" ma:hidden="true" ma:list="{120a4d76-f615-494d-961e-a28990f34ccb}" ma:internalName="TaxCatchAll" ma:showField="CatchAllData" ma:web="d8e81049-108d-4167-b887-aebefd27821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ED78840-7B8F-405B-9CA6-A328CABD21B3}"/>
</file>

<file path=customXml/itemProps2.xml><?xml version="1.0" encoding="utf-8"?>
<ds:datastoreItem xmlns:ds="http://schemas.openxmlformats.org/officeDocument/2006/customXml" ds:itemID="{C23A631D-278C-4EF4-9CF0-4FB0A7D41B9C}"/>
</file>

<file path=docProps/app.xml><?xml version="1.0" encoding="utf-8"?>
<Properties xmlns="http://schemas.openxmlformats.org/officeDocument/2006/extended-properties" xmlns:vt="http://schemas.openxmlformats.org/officeDocument/2006/docPropsVTypes">
  <TotalTime>0</TotalTime>
  <Words>5072</Words>
  <Application>Microsoft Office PowerPoint</Application>
  <PresentationFormat>Breitbild</PresentationFormat>
  <Paragraphs>740</Paragraphs>
  <Slides>68</Slides>
  <Notes>20</Notes>
  <HiddenSlides>0</HiddenSlides>
  <MMClips>0</MMClips>
  <ScaleCrop>false</ScaleCrop>
  <HeadingPairs>
    <vt:vector size="8" baseType="variant">
      <vt:variant>
        <vt:lpstr>Verwendete Schriftarten</vt:lpstr>
      </vt:variant>
      <vt:variant>
        <vt:i4>6</vt:i4>
      </vt:variant>
      <vt:variant>
        <vt:lpstr>Design</vt:lpstr>
      </vt:variant>
      <vt:variant>
        <vt:i4>1</vt:i4>
      </vt:variant>
      <vt:variant>
        <vt:lpstr>Eingebettete OLE-Server</vt:lpstr>
      </vt:variant>
      <vt:variant>
        <vt:i4>0</vt:i4>
      </vt:variant>
      <vt:variant>
        <vt:lpstr>Folientitel</vt:lpstr>
      </vt:variant>
      <vt:variant>
        <vt:i4>68</vt:i4>
      </vt:variant>
    </vt:vector>
  </HeadingPairs>
  <TitlesOfParts>
    <vt:vector size="75" baseType="lpstr">
      <vt:lpstr>Arial</vt:lpstr>
      <vt:lpstr>Arial Rounded MT Bold</vt:lpstr>
      <vt:lpstr>Calibri</vt:lpstr>
      <vt:lpstr>Calibri Light</vt:lpstr>
      <vt:lpstr>Wingdings</vt:lpstr>
      <vt:lpstr>ZWAdobeF</vt:lpstr>
      <vt:lpstr>Office</vt:lpstr>
      <vt:lpstr>PowerPoint-Präsentation</vt:lpstr>
      <vt:lpstr>Navigation: Gliederung (SFCL)</vt:lpstr>
      <vt:lpstr>9.3 Luftfahrtkarten  Charts  </vt:lpstr>
      <vt:lpstr>9.3 Luftfahrtkarten</vt:lpstr>
      <vt:lpstr>9.3.1 Projektionsarten</vt:lpstr>
      <vt:lpstr>9.3.1 Projektionsarten</vt:lpstr>
      <vt:lpstr>9.3.1 Projektionsarten</vt:lpstr>
      <vt:lpstr>9.3.1 Projektionsarten</vt:lpstr>
      <vt:lpstr>9.3.2 Maßstab</vt:lpstr>
      <vt:lpstr>9.3.3 Segelflugkarte</vt:lpstr>
      <vt:lpstr>9.3.3 Segelflugkarte</vt:lpstr>
      <vt:lpstr>9.3.3 ICAO Karte</vt:lpstr>
      <vt:lpstr>9.3.3 ICAO Karte</vt:lpstr>
      <vt:lpstr>9.3.3 Weitere Luftfahrtkarten</vt:lpstr>
      <vt:lpstr>9.3.3 Weitere Luftfahrtkarten</vt:lpstr>
      <vt:lpstr>9.4 Koppelnavigation  Dead reckoning navigation  </vt:lpstr>
      <vt:lpstr>9.4 KOPPELNAVIGATION</vt:lpstr>
      <vt:lpstr>9.4 KOPPELNAVIGATION</vt:lpstr>
      <vt:lpstr>9.4 KOPPELNAVIGATION</vt:lpstr>
      <vt:lpstr>Der Windeinfluss</vt:lpstr>
      <vt:lpstr>Winddreieck</vt:lpstr>
      <vt:lpstr>Winddreieck</vt:lpstr>
      <vt:lpstr>PowerPoint-Präsentation</vt:lpstr>
      <vt:lpstr>Winddreieck</vt:lpstr>
      <vt:lpstr>Winddreieck</vt:lpstr>
      <vt:lpstr>Übungsflug Navigation</vt:lpstr>
      <vt:lpstr>Übungsflug Navigation</vt:lpstr>
      <vt:lpstr>Übungsflug Navigation</vt:lpstr>
      <vt:lpstr>Übungsflug Navigation</vt:lpstr>
      <vt:lpstr>Übungsflug Navigation</vt:lpstr>
      <vt:lpstr>Übungsflug Navigation</vt:lpstr>
      <vt:lpstr>9.5 Terrestrische Navigation  In-flight navigation  </vt:lpstr>
      <vt:lpstr>Terrestrische Navigation</vt:lpstr>
      <vt:lpstr>Terrestrische Navigation</vt:lpstr>
      <vt:lpstr>Terrestrische Navigation</vt:lpstr>
      <vt:lpstr>Terrestrische Navigation</vt:lpstr>
      <vt:lpstr>Terrestrische Navigation</vt:lpstr>
      <vt:lpstr>Terrestrische Navigation</vt:lpstr>
      <vt:lpstr>Terrestrische Navigation</vt:lpstr>
      <vt:lpstr>Terrestrische Navigation</vt:lpstr>
      <vt:lpstr>Terrestrische Navigation</vt:lpstr>
      <vt:lpstr>Terrestrische Navigation</vt:lpstr>
      <vt:lpstr>Terrestrische Navigation</vt:lpstr>
      <vt:lpstr>Terrestrische Navigation</vt:lpstr>
      <vt:lpstr>Terrestrische Navigation</vt:lpstr>
      <vt:lpstr>Terrestrische Navigation</vt:lpstr>
      <vt:lpstr>Terrestrische Navigation</vt:lpstr>
      <vt:lpstr>Terrestrische Navigation</vt:lpstr>
      <vt:lpstr>Terrestrische Navigation</vt:lpstr>
      <vt:lpstr>Terrestrische Navigation</vt:lpstr>
      <vt:lpstr>Terrestrische Navigation</vt:lpstr>
      <vt:lpstr>Terrestrische Navigation</vt:lpstr>
      <vt:lpstr>9.6 Funknavigation Radio Navigation  </vt:lpstr>
      <vt:lpstr>9.6.1 Satellitennavigationssysteme Use of GNSS  </vt:lpstr>
      <vt:lpstr>9.6.1.1  Satellitennavigation, Funktionsprinzip</vt:lpstr>
      <vt:lpstr>9.6.1.1  Funktionsprinzip des GNSS Systems</vt:lpstr>
      <vt:lpstr>9.6.1.2 Verwendung  von GPS</vt:lpstr>
      <vt:lpstr>9.6.1.2 Verwendung  von GPS</vt:lpstr>
      <vt:lpstr>9.6.2 Radar Radar  </vt:lpstr>
      <vt:lpstr>9.6.2.1 Radar, Funktionsprinzip</vt:lpstr>
      <vt:lpstr>9.6.2.2 Sekundärradar SSR</vt:lpstr>
      <vt:lpstr>9.6.2.3 Transponder</vt:lpstr>
      <vt:lpstr>9.6.2.3 Transponder</vt:lpstr>
      <vt:lpstr>9.6.3 ADS-B Automatic Dependent Surveillance Broadcast  </vt:lpstr>
      <vt:lpstr>9.6.3.1 ADS-B Funktionsprinzip</vt:lpstr>
      <vt:lpstr>9.6.4 Peilungen   </vt:lpstr>
      <vt:lpstr>9.6.3.1 Peilungen</vt:lpstr>
      <vt:lpstr>9.6.3.1 Peilungen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subject>SFCL Navigation</dc:subject>
  <dc:creator>Georg Schulte</dc:creator>
  <cp:lastModifiedBy>training</cp:lastModifiedBy>
  <cp:revision>261</cp:revision>
  <dcterms:created xsi:type="dcterms:W3CDTF">2021-05-15T14:36:40Z</dcterms:created>
  <dcterms:modified xsi:type="dcterms:W3CDTF">2023-01-26T12:53:31Z</dcterms:modified>
</cp:coreProperties>
</file>