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7.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7.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6.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60" r:id="rId3"/>
    <p:sldId id="263" r:id="rId4"/>
    <p:sldId id="266" r:id="rId5"/>
    <p:sldId id="303" r:id="rId6"/>
    <p:sldId id="305" r:id="rId7"/>
    <p:sldId id="304" r:id="rId8"/>
    <p:sldId id="321" r:id="rId9"/>
    <p:sldId id="307" r:id="rId10"/>
    <p:sldId id="311" r:id="rId11"/>
    <p:sldId id="309" r:id="rId12"/>
    <p:sldId id="312" r:id="rId13"/>
    <p:sldId id="313" r:id="rId14"/>
    <p:sldId id="310" r:id="rId15"/>
    <p:sldId id="319" r:id="rId16"/>
    <p:sldId id="320" r:id="rId17"/>
    <p:sldId id="314" r:id="rId18"/>
    <p:sldId id="268" r:id="rId19"/>
    <p:sldId id="295" r:id="rId20"/>
    <p:sldId id="294" r:id="rId21"/>
    <p:sldId id="264" r:id="rId22"/>
    <p:sldId id="265" r:id="rId23"/>
    <p:sldId id="283" r:id="rId24"/>
    <p:sldId id="297" r:id="rId25"/>
    <p:sldId id="284" r:id="rId26"/>
    <p:sldId id="322" r:id="rId27"/>
    <p:sldId id="285" r:id="rId28"/>
    <p:sldId id="293" r:id="rId29"/>
    <p:sldId id="296" r:id="rId30"/>
    <p:sldId id="298" r:id="rId31"/>
    <p:sldId id="315" r:id="rId32"/>
    <p:sldId id="289" r:id="rId33"/>
    <p:sldId id="287" r:id="rId34"/>
    <p:sldId id="300" r:id="rId35"/>
    <p:sldId id="301" r:id="rId36"/>
    <p:sldId id="290" r:id="rId37"/>
    <p:sldId id="291" r:id="rId38"/>
    <p:sldId id="288" r:id="rId39"/>
    <p:sldId id="292" r:id="rId40"/>
    <p:sldId id="258" r:id="rId41"/>
    <p:sldId id="259" r:id="rId42"/>
    <p:sldId id="316" r:id="rId43"/>
    <p:sldId id="317" r:id="rId44"/>
    <p:sldId id="267" r:id="rId45"/>
    <p:sldId id="261" r:id="rId46"/>
    <p:sldId id="323" r:id="rId4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044C96"/>
    <a:srgbClr val="2B88D9"/>
    <a:srgbClr val="C9DFF2"/>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258" autoAdjust="0"/>
    <p:restoredTop sz="75305" autoAdjust="0"/>
  </p:normalViewPr>
  <p:slideViewPr>
    <p:cSldViewPr snapToGrid="0">
      <p:cViewPr varScale="1">
        <p:scale>
          <a:sx n="62" d="100"/>
          <a:sy n="62" d="100"/>
        </p:scale>
        <p:origin x="830" y="29"/>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55"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F5E03-4EE1-4ED0-B9A7-3081538AD9C8}" type="datetimeFigureOut">
              <a:rPr lang="de-DE" smtClean="0"/>
              <a:t>13.02.2023</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FDA0A4-27B6-4433-A0BE-39B4CD827268}" type="slidenum">
              <a:rPr lang="de-DE" smtClean="0"/>
              <a:t>‹Nr.›</a:t>
            </a:fld>
            <a:endParaRPr lang="de-DE" dirty="0"/>
          </a:p>
        </p:txBody>
      </p:sp>
    </p:spTree>
    <p:extLst>
      <p:ext uri="{BB962C8B-B14F-4D97-AF65-F5344CB8AC3E}">
        <p14:creationId xmlns:p14="http://schemas.microsoft.com/office/powerpoint/2010/main" val="4234230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Frage: Warum navigieren wir überhaupt,</a:t>
            </a:r>
            <a:r>
              <a:rPr lang="de-DE" baseline="0" dirty="0"/>
              <a:t> wozu müssen wir das lernen, das GPS sagt uns doch genau wo es lang geht!</a:t>
            </a:r>
          </a:p>
          <a:p>
            <a:endParaRPr lang="de-DE" baseline="0" dirty="0"/>
          </a:p>
          <a:p>
            <a:r>
              <a:rPr lang="de-DE" b="1" u="sng" baseline="0" dirty="0"/>
              <a:t>Revisionshistorie:</a:t>
            </a:r>
          </a:p>
          <a:p>
            <a:endParaRPr lang="de-DE" u="sng" baseline="0" dirty="0"/>
          </a:p>
          <a:p>
            <a:r>
              <a:rPr lang="de-DE" b="1" baseline="0" dirty="0" err="1"/>
              <a:t>Rev</a:t>
            </a:r>
            <a:r>
              <a:rPr lang="de-DE" b="1" baseline="0" dirty="0"/>
              <a:t> 1, 12.01.2022</a:t>
            </a:r>
          </a:p>
          <a:p>
            <a:r>
              <a:rPr lang="de-DE" dirty="0"/>
              <a:t>Folie 14, Copyright Info</a:t>
            </a:r>
            <a:r>
              <a:rPr lang="de-DE" baseline="0" dirty="0"/>
              <a:t> in Grafik ICAO Karte eingefügt</a:t>
            </a:r>
          </a:p>
          <a:p>
            <a:r>
              <a:rPr lang="de-DE" baseline="0" dirty="0"/>
              <a:t>Folie 20, Grafik und Test überarbeitet</a:t>
            </a:r>
          </a:p>
          <a:p>
            <a:r>
              <a:rPr lang="de-DE" baseline="0" dirty="0"/>
              <a:t>Folie 21, Grafik und Text überarbeitet und Kurs an vorherige Folie angepasst um Unterschied Abtrift – Luvwinkel klarer darzustellen</a:t>
            </a:r>
          </a:p>
          <a:p>
            <a:r>
              <a:rPr lang="de-DE" baseline="0" dirty="0"/>
              <a:t>Folie 23, Grafik überarbeitet</a:t>
            </a:r>
            <a:endParaRPr lang="de-DE" dirty="0"/>
          </a:p>
        </p:txBody>
      </p:sp>
      <p:sp>
        <p:nvSpPr>
          <p:cNvPr id="4" name="Foliennummernplatzhalter 3"/>
          <p:cNvSpPr>
            <a:spLocks noGrp="1"/>
          </p:cNvSpPr>
          <p:nvPr>
            <p:ph type="sldNum" sz="quarter" idx="10"/>
          </p:nvPr>
        </p:nvSpPr>
        <p:spPr/>
        <p:txBody>
          <a:bodyPr/>
          <a:lstStyle/>
          <a:p>
            <a:fld id="{E4FDA0A4-27B6-4433-A0BE-39B4CD827268}" type="slidenum">
              <a:rPr lang="de-DE" smtClean="0"/>
              <a:t>1</a:t>
            </a:fld>
            <a:endParaRPr lang="de-DE" dirty="0"/>
          </a:p>
        </p:txBody>
      </p:sp>
    </p:spTree>
    <p:extLst>
      <p:ext uri="{BB962C8B-B14F-4D97-AF65-F5344CB8AC3E}">
        <p14:creationId xmlns:p14="http://schemas.microsoft.com/office/powerpoint/2010/main" val="3304764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Hinweis zur Bogenminute geben: Maßstabsskala auf der ICAO Karte ( Meridiane und Rückseite der Karte)</a:t>
            </a:r>
          </a:p>
          <a:p>
            <a:r>
              <a:rPr lang="de-DE" dirty="0"/>
              <a:t>Hinweis:</a:t>
            </a:r>
            <a:r>
              <a:rPr lang="de-DE" baseline="0" dirty="0"/>
              <a:t> Praktische Übungen zur Berechnung der Längen bzw. Breitenunterschiede einstreuen! Dazu Fragenkatalog verwenden</a:t>
            </a:r>
            <a:endParaRPr lang="de-DE" dirty="0"/>
          </a:p>
        </p:txBody>
      </p:sp>
      <p:sp>
        <p:nvSpPr>
          <p:cNvPr id="4" name="Foliennummernplatzhalter 3"/>
          <p:cNvSpPr>
            <a:spLocks noGrp="1"/>
          </p:cNvSpPr>
          <p:nvPr>
            <p:ph type="sldNum" sz="quarter" idx="10"/>
          </p:nvPr>
        </p:nvSpPr>
        <p:spPr/>
        <p:txBody>
          <a:bodyPr/>
          <a:lstStyle/>
          <a:p>
            <a:fld id="{E4FDA0A4-27B6-4433-A0BE-39B4CD827268}" type="slidenum">
              <a:rPr lang="de-DE" smtClean="0"/>
              <a:t>13</a:t>
            </a:fld>
            <a:endParaRPr lang="de-DE" dirty="0"/>
          </a:p>
        </p:txBody>
      </p:sp>
    </p:spTree>
    <p:extLst>
      <p:ext uri="{BB962C8B-B14F-4D97-AF65-F5344CB8AC3E}">
        <p14:creationId xmlns:p14="http://schemas.microsoft.com/office/powerpoint/2010/main" val="4164702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DABS: hier werden die Aktivierungszeiten in UTC angegeben. Achtung: Differenz zur Lokalzeit im Winter UTC + 1h (MEZ)</a:t>
            </a:r>
          </a:p>
          <a:p>
            <a:r>
              <a:rPr lang="de-CH" dirty="0"/>
              <a:t>Sommer UTC + 2h (MESZ)</a:t>
            </a:r>
          </a:p>
        </p:txBody>
      </p:sp>
      <p:sp>
        <p:nvSpPr>
          <p:cNvPr id="4" name="Foliennummernplatzhalter 3"/>
          <p:cNvSpPr>
            <a:spLocks noGrp="1"/>
          </p:cNvSpPr>
          <p:nvPr>
            <p:ph type="sldNum" sz="quarter" idx="5"/>
          </p:nvPr>
        </p:nvSpPr>
        <p:spPr/>
        <p:txBody>
          <a:bodyPr/>
          <a:lstStyle/>
          <a:p>
            <a:fld id="{E4FDA0A4-27B6-4433-A0BE-39B4CD827268}" type="slidenum">
              <a:rPr lang="de-DE" smtClean="0"/>
              <a:t>15</a:t>
            </a:fld>
            <a:endParaRPr lang="de-DE" dirty="0"/>
          </a:p>
        </p:txBody>
      </p:sp>
    </p:spTree>
    <p:extLst>
      <p:ext uri="{BB962C8B-B14F-4D97-AF65-F5344CB8AC3E}">
        <p14:creationId xmlns:p14="http://schemas.microsoft.com/office/powerpoint/2010/main" val="376336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Rückseite DABS</a:t>
            </a:r>
          </a:p>
        </p:txBody>
      </p:sp>
      <p:sp>
        <p:nvSpPr>
          <p:cNvPr id="4" name="Foliennummernplatzhalter 3"/>
          <p:cNvSpPr>
            <a:spLocks noGrp="1"/>
          </p:cNvSpPr>
          <p:nvPr>
            <p:ph type="sldNum" sz="quarter" idx="5"/>
          </p:nvPr>
        </p:nvSpPr>
        <p:spPr/>
        <p:txBody>
          <a:bodyPr/>
          <a:lstStyle/>
          <a:p>
            <a:fld id="{E4FDA0A4-27B6-4433-A0BE-39B4CD827268}" type="slidenum">
              <a:rPr lang="de-DE" smtClean="0"/>
              <a:t>16</a:t>
            </a:fld>
            <a:endParaRPr lang="de-DE" dirty="0"/>
          </a:p>
        </p:txBody>
      </p:sp>
    </p:spTree>
    <p:extLst>
      <p:ext uri="{BB962C8B-B14F-4D97-AF65-F5344CB8AC3E}">
        <p14:creationId xmlns:p14="http://schemas.microsoft.com/office/powerpoint/2010/main" val="2229176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Hinweis: Breitengradskala befindet sich auf den Meridianen (Längengrad), die Längengradskala entsprechend auf dem</a:t>
            </a:r>
            <a:r>
              <a:rPr lang="de-DE" baseline="0" dirty="0"/>
              <a:t> Breitengrad !</a:t>
            </a:r>
            <a:endParaRPr lang="de-DE" dirty="0"/>
          </a:p>
        </p:txBody>
      </p:sp>
      <p:sp>
        <p:nvSpPr>
          <p:cNvPr id="4" name="Foliennummernplatzhalter 3"/>
          <p:cNvSpPr>
            <a:spLocks noGrp="1"/>
          </p:cNvSpPr>
          <p:nvPr>
            <p:ph type="sldNum" sz="quarter" idx="10"/>
          </p:nvPr>
        </p:nvSpPr>
        <p:spPr/>
        <p:txBody>
          <a:bodyPr/>
          <a:lstStyle/>
          <a:p>
            <a:fld id="{E4FDA0A4-27B6-4433-A0BE-39B4CD827268}" type="slidenum">
              <a:rPr lang="de-DE" smtClean="0"/>
              <a:t>17</a:t>
            </a:fld>
            <a:endParaRPr lang="de-DE" dirty="0"/>
          </a:p>
        </p:txBody>
      </p:sp>
    </p:spTree>
    <p:extLst>
      <p:ext uri="{BB962C8B-B14F-4D97-AF65-F5344CB8AC3E}">
        <p14:creationId xmlns:p14="http://schemas.microsoft.com/office/powerpoint/2010/main" val="4280925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Hinweis: Pause einfügen für das folgende nächste und </a:t>
            </a:r>
            <a:r>
              <a:rPr lang="de-DE" dirty="0" err="1"/>
              <a:t>grösste</a:t>
            </a:r>
            <a:r>
              <a:rPr lang="de-DE" dirty="0"/>
              <a:t> Kapitel!</a:t>
            </a:r>
          </a:p>
        </p:txBody>
      </p:sp>
      <p:sp>
        <p:nvSpPr>
          <p:cNvPr id="4" name="Foliennummernplatzhalter 3"/>
          <p:cNvSpPr>
            <a:spLocks noGrp="1"/>
          </p:cNvSpPr>
          <p:nvPr>
            <p:ph type="sldNum" sz="quarter" idx="10"/>
          </p:nvPr>
        </p:nvSpPr>
        <p:spPr/>
        <p:txBody>
          <a:bodyPr/>
          <a:lstStyle/>
          <a:p>
            <a:fld id="{E4FDA0A4-27B6-4433-A0BE-39B4CD827268}" type="slidenum">
              <a:rPr lang="de-DE" smtClean="0"/>
              <a:t>18</a:t>
            </a:fld>
            <a:endParaRPr lang="de-DE" dirty="0"/>
          </a:p>
        </p:txBody>
      </p:sp>
    </p:spTree>
    <p:extLst>
      <p:ext uri="{BB962C8B-B14F-4D97-AF65-F5344CB8AC3E}">
        <p14:creationId xmlns:p14="http://schemas.microsoft.com/office/powerpoint/2010/main" val="4165642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Hinweis: Sehr kompliziertes verwirrendes Thema, welches erst später Bedeutung erlangt beim Entnehmen des Kartenkurses aus der ICAO Karte, daher</a:t>
            </a:r>
            <a:r>
              <a:rPr lang="de-DE" baseline="0" dirty="0"/>
              <a:t> am besten die nächste Folie zeigen und danach auf diese Folie wieder zurückkommen</a:t>
            </a:r>
            <a:endParaRPr lang="de-DE" dirty="0"/>
          </a:p>
        </p:txBody>
      </p:sp>
      <p:sp>
        <p:nvSpPr>
          <p:cNvPr id="4" name="Foliennummernplatzhalter 3"/>
          <p:cNvSpPr>
            <a:spLocks noGrp="1"/>
          </p:cNvSpPr>
          <p:nvPr>
            <p:ph type="sldNum" sz="quarter" idx="10"/>
          </p:nvPr>
        </p:nvSpPr>
        <p:spPr/>
        <p:txBody>
          <a:bodyPr/>
          <a:lstStyle/>
          <a:p>
            <a:fld id="{E4FDA0A4-27B6-4433-A0BE-39B4CD827268}" type="slidenum">
              <a:rPr lang="de-DE" smtClean="0"/>
              <a:t>19</a:t>
            </a:fld>
            <a:endParaRPr lang="de-DE" dirty="0"/>
          </a:p>
        </p:txBody>
      </p:sp>
    </p:spTree>
    <p:extLst>
      <p:ext uri="{BB962C8B-B14F-4D97-AF65-F5344CB8AC3E}">
        <p14:creationId xmlns:p14="http://schemas.microsoft.com/office/powerpoint/2010/main" val="11432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Hinweis: Maßstabsverzerrung nach Norden dieser offensichtlichen Mercatorprojektion!</a:t>
            </a:r>
          </a:p>
          <a:p>
            <a:r>
              <a:rPr lang="de-DE" dirty="0"/>
              <a:t>Hinweis: Loxodrome führt zu einem weit südlich verlaufendem Kurs,</a:t>
            </a:r>
            <a:r>
              <a:rPr lang="de-DE" baseline="0" dirty="0"/>
              <a:t> mit dem Bild auf der Folie vorher vergleichen!</a:t>
            </a:r>
            <a:endParaRPr lang="de-DE" dirty="0"/>
          </a:p>
        </p:txBody>
      </p:sp>
      <p:sp>
        <p:nvSpPr>
          <p:cNvPr id="4" name="Foliennummernplatzhalter 3"/>
          <p:cNvSpPr>
            <a:spLocks noGrp="1"/>
          </p:cNvSpPr>
          <p:nvPr>
            <p:ph type="sldNum" sz="quarter" idx="10"/>
          </p:nvPr>
        </p:nvSpPr>
        <p:spPr/>
        <p:txBody>
          <a:bodyPr/>
          <a:lstStyle/>
          <a:p>
            <a:fld id="{E4FDA0A4-27B6-4433-A0BE-39B4CD827268}" type="slidenum">
              <a:rPr lang="de-DE" smtClean="0"/>
              <a:t>20</a:t>
            </a:fld>
            <a:endParaRPr lang="de-DE" dirty="0"/>
          </a:p>
        </p:txBody>
      </p:sp>
    </p:spTree>
    <p:extLst>
      <p:ext uri="{BB962C8B-B14F-4D97-AF65-F5344CB8AC3E}">
        <p14:creationId xmlns:p14="http://schemas.microsoft.com/office/powerpoint/2010/main" val="3382726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Frage: Warum ist in dem Beispiel die Ortsmissweisung</a:t>
            </a:r>
            <a:r>
              <a:rPr lang="de-DE" baseline="0" dirty="0"/>
              <a:t> 15° West?   Antwort: Der Kompass zeigt zuwenig an !</a:t>
            </a:r>
            <a:endParaRPr lang="de-DE" dirty="0"/>
          </a:p>
        </p:txBody>
      </p:sp>
      <p:sp>
        <p:nvSpPr>
          <p:cNvPr id="4" name="Foliennummernplatzhalter 3"/>
          <p:cNvSpPr>
            <a:spLocks noGrp="1"/>
          </p:cNvSpPr>
          <p:nvPr>
            <p:ph type="sldNum" sz="quarter" idx="10"/>
          </p:nvPr>
        </p:nvSpPr>
        <p:spPr/>
        <p:txBody>
          <a:bodyPr/>
          <a:lstStyle/>
          <a:p>
            <a:fld id="{E4FDA0A4-27B6-4433-A0BE-39B4CD827268}" type="slidenum">
              <a:rPr lang="de-DE" smtClean="0"/>
              <a:t>24</a:t>
            </a:fld>
            <a:endParaRPr lang="de-DE" dirty="0"/>
          </a:p>
        </p:txBody>
      </p:sp>
    </p:spTree>
    <p:extLst>
      <p:ext uri="{BB962C8B-B14F-4D97-AF65-F5344CB8AC3E}">
        <p14:creationId xmlns:p14="http://schemas.microsoft.com/office/powerpoint/2010/main" val="261921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Hinweis: Kompassdrehfehler entsteht auch durch die</a:t>
            </a:r>
            <a:r>
              <a:rPr lang="de-DE" baseline="0" dirty="0"/>
              <a:t> Inklination da sich die Kompassrose im Kreisflug je nach Kreisrichtung auf Nord oder Süd Kurs quer zu den Magnetischen Feldlinien befindet. Der Magnetkompass ist damit im Kreisflug nutzlos!</a:t>
            </a:r>
            <a:endParaRPr lang="de-DE" dirty="0"/>
          </a:p>
        </p:txBody>
      </p:sp>
      <p:sp>
        <p:nvSpPr>
          <p:cNvPr id="4" name="Foliennummernplatzhalter 3"/>
          <p:cNvSpPr>
            <a:spLocks noGrp="1"/>
          </p:cNvSpPr>
          <p:nvPr>
            <p:ph type="sldNum" sz="quarter" idx="10"/>
          </p:nvPr>
        </p:nvSpPr>
        <p:spPr/>
        <p:txBody>
          <a:bodyPr/>
          <a:lstStyle/>
          <a:p>
            <a:fld id="{E4FDA0A4-27B6-4433-A0BE-39B4CD827268}" type="slidenum">
              <a:rPr lang="de-DE" smtClean="0"/>
              <a:t>25</a:t>
            </a:fld>
            <a:endParaRPr lang="de-DE" dirty="0"/>
          </a:p>
        </p:txBody>
      </p:sp>
    </p:spTree>
    <p:extLst>
      <p:ext uri="{BB962C8B-B14F-4D97-AF65-F5344CB8AC3E}">
        <p14:creationId xmlns:p14="http://schemas.microsoft.com/office/powerpoint/2010/main" val="3409672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Uralter Begriff Deklination ist identisch zur Ortsmissweisung</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a:t>Hinweis: Wenn es hier Verständnisprobleme zur OM oder DEV geben sollte man das Kapitel Erdmagnetfeld &amp;</a:t>
            </a:r>
            <a:r>
              <a:rPr lang="de-DE" baseline="0" dirty="0"/>
              <a:t> </a:t>
            </a:r>
            <a:r>
              <a:rPr lang="de-DE" dirty="0"/>
              <a:t>Kompass vorziehen</a:t>
            </a:r>
          </a:p>
          <a:p>
            <a:r>
              <a:rPr lang="de-DE" dirty="0"/>
              <a:t>Frage: Warum hat eine Westliche Ortsmissweisung ein negatives Vorzeichen, was bedeutet das eigentlich? Antwort: Wiederholung - Der Magnetkompass zeigt zuwenig an, man muss also größer</a:t>
            </a:r>
            <a:r>
              <a:rPr lang="de-DE" baseline="0" dirty="0"/>
              <a:t> steuern</a:t>
            </a:r>
          </a:p>
          <a:p>
            <a:r>
              <a:rPr lang="de-DE" baseline="0" dirty="0"/>
              <a:t>Hinweis auf die beiden unterschiedlichen Deviationstabellen und ihren praktischen Gebrauch geben!</a:t>
            </a:r>
            <a:endParaRPr lang="de-DE" dirty="0"/>
          </a:p>
        </p:txBody>
      </p:sp>
      <p:sp>
        <p:nvSpPr>
          <p:cNvPr id="4" name="Foliennummernplatzhalter 3"/>
          <p:cNvSpPr>
            <a:spLocks noGrp="1"/>
          </p:cNvSpPr>
          <p:nvPr>
            <p:ph type="sldNum" sz="quarter" idx="10"/>
          </p:nvPr>
        </p:nvSpPr>
        <p:spPr/>
        <p:txBody>
          <a:bodyPr/>
          <a:lstStyle/>
          <a:p>
            <a:fld id="{E4FDA0A4-27B6-4433-A0BE-39B4CD827268}" type="slidenum">
              <a:rPr lang="de-DE" smtClean="0"/>
              <a:t>26</a:t>
            </a:fld>
            <a:endParaRPr lang="de-DE" dirty="0"/>
          </a:p>
        </p:txBody>
      </p:sp>
    </p:spTree>
    <p:extLst>
      <p:ext uri="{BB962C8B-B14F-4D97-AF65-F5344CB8AC3E}">
        <p14:creationId xmlns:p14="http://schemas.microsoft.com/office/powerpoint/2010/main" val="16121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Hinweis auf das Kursbuch geben als</a:t>
            </a:r>
            <a:r>
              <a:rPr lang="de-DE" baseline="0" dirty="0"/>
              <a:t> Standardwerk für alle Fragen zur Kursberechnung</a:t>
            </a:r>
            <a:endParaRPr lang="de-DE" dirty="0"/>
          </a:p>
        </p:txBody>
      </p:sp>
      <p:sp>
        <p:nvSpPr>
          <p:cNvPr id="4" name="Foliennummernplatzhalter 3"/>
          <p:cNvSpPr>
            <a:spLocks noGrp="1"/>
          </p:cNvSpPr>
          <p:nvPr>
            <p:ph type="sldNum" sz="quarter" idx="10"/>
          </p:nvPr>
        </p:nvSpPr>
        <p:spPr/>
        <p:txBody>
          <a:bodyPr/>
          <a:lstStyle/>
          <a:p>
            <a:fld id="{E4FDA0A4-27B6-4433-A0BE-39B4CD827268}" type="slidenum">
              <a:rPr lang="de-DE" smtClean="0"/>
              <a:t>2</a:t>
            </a:fld>
            <a:endParaRPr lang="de-DE" dirty="0"/>
          </a:p>
        </p:txBody>
      </p:sp>
    </p:spTree>
    <p:extLst>
      <p:ext uri="{BB962C8B-B14F-4D97-AF65-F5344CB8AC3E}">
        <p14:creationId xmlns:p14="http://schemas.microsoft.com/office/powerpoint/2010/main" val="2914805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Uralter Begriff Deklination ist identisch zur Ortsmissweisung</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a:t>Hinweis: Wenn es hier Verständnisprobleme zur OM oder DEV geben sollte man das Kapitel Erdmagnetfeld &amp;</a:t>
            </a:r>
            <a:r>
              <a:rPr lang="de-DE" baseline="0" dirty="0"/>
              <a:t> </a:t>
            </a:r>
            <a:r>
              <a:rPr lang="de-DE" dirty="0"/>
              <a:t>Kompass vorziehen</a:t>
            </a:r>
          </a:p>
          <a:p>
            <a:r>
              <a:rPr lang="de-DE" dirty="0"/>
              <a:t>Frage: Warum hat eine Westliche Ortsmissweisung ein negatives Vorzeichen, was bedeutet das eigentlich? Antwort: Wiederholung - Der Magnetkompass zeigt zuwenig an, man muss also größer</a:t>
            </a:r>
            <a:r>
              <a:rPr lang="de-DE" baseline="0" dirty="0"/>
              <a:t> steuern</a:t>
            </a:r>
          </a:p>
          <a:p>
            <a:r>
              <a:rPr lang="de-DE" baseline="0" dirty="0"/>
              <a:t>Hinweis auf die beiden unterschiedlichen Deviationstabellen und ihren praktischen Gebrauch geben!</a:t>
            </a:r>
            <a:endParaRPr lang="de-DE" dirty="0"/>
          </a:p>
        </p:txBody>
      </p:sp>
      <p:sp>
        <p:nvSpPr>
          <p:cNvPr id="4" name="Foliennummernplatzhalter 3"/>
          <p:cNvSpPr>
            <a:spLocks noGrp="1"/>
          </p:cNvSpPr>
          <p:nvPr>
            <p:ph type="sldNum" sz="quarter" idx="10"/>
          </p:nvPr>
        </p:nvSpPr>
        <p:spPr/>
        <p:txBody>
          <a:bodyPr/>
          <a:lstStyle/>
          <a:p>
            <a:fld id="{E4FDA0A4-27B6-4433-A0BE-39B4CD827268}" type="slidenum">
              <a:rPr lang="de-DE" smtClean="0"/>
              <a:t>28</a:t>
            </a:fld>
            <a:endParaRPr lang="de-DE" dirty="0"/>
          </a:p>
        </p:txBody>
      </p:sp>
    </p:spTree>
    <p:extLst>
      <p:ext uri="{BB962C8B-B14F-4D97-AF65-F5344CB8AC3E}">
        <p14:creationId xmlns:p14="http://schemas.microsoft.com/office/powerpoint/2010/main" val="1344123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Frage: 	Wo ist in der Abbildung der </a:t>
            </a:r>
            <a:r>
              <a:rPr lang="de-DE" dirty="0" err="1"/>
              <a:t>rwK</a:t>
            </a:r>
            <a:r>
              <a:rPr lang="de-DE" dirty="0"/>
              <a:t> ?	</a:t>
            </a:r>
          </a:p>
          <a:p>
            <a:r>
              <a:rPr lang="de-DE" dirty="0"/>
              <a:t>Antwort: 	Der</a:t>
            </a:r>
            <a:r>
              <a:rPr lang="de-DE" baseline="0" dirty="0"/>
              <a:t> Kartenkurs A - B ! Nochmalige </a:t>
            </a:r>
            <a:r>
              <a:rPr lang="de-DE" dirty="0"/>
              <a:t>Erläuterung</a:t>
            </a:r>
            <a:r>
              <a:rPr lang="de-DE" baseline="0" dirty="0"/>
              <a:t> der Begriffe Kartenkurs rwK, Steuerkurs rwSK, Kurs über Grund </a:t>
            </a:r>
            <a:r>
              <a:rPr lang="de-DE" baseline="0" dirty="0" err="1"/>
              <a:t>rwKüG</a:t>
            </a:r>
            <a:endParaRPr lang="de-DE" baseline="0" dirty="0"/>
          </a:p>
          <a:p>
            <a:r>
              <a:rPr lang="de-DE" baseline="0" dirty="0"/>
              <a:t>	Der Kartenkurs ist die Richtung in dem mein Ziel liegt, der Steuerkurs ist die Richtung in die meine Flugzeugnase zeigt, der Kurs über Grund ist die Richtung in die sich das Flugzeug durch den </a:t>
            </a:r>
            <a:r>
              <a:rPr lang="de-DE" baseline="0" dirty="0" err="1"/>
              <a:t>Einfluß</a:t>
            </a:r>
            <a:r>
              <a:rPr lang="de-DE" baseline="0" dirty="0"/>
              <a:t> des Windes tatsächlich bewegt!</a:t>
            </a:r>
          </a:p>
          <a:p>
            <a:r>
              <a:rPr lang="de-DE" baseline="0" dirty="0"/>
              <a:t>Hinweis: 	Hier bereits nachfragen wie man der Abtrift vorbeugen kann?	</a:t>
            </a:r>
          </a:p>
          <a:p>
            <a:r>
              <a:rPr lang="de-DE" baseline="0" dirty="0"/>
              <a:t>Antwort: 	Luvwinkel!!! – </a:t>
            </a:r>
            <a:r>
              <a:rPr lang="de-DE" baseline="0" dirty="0" err="1"/>
              <a:t>berechneteter</a:t>
            </a:r>
            <a:r>
              <a:rPr lang="de-DE" baseline="0" dirty="0"/>
              <a:t> Abtrift vorbeugen indem man gegen den Wind vorhält</a:t>
            </a:r>
          </a:p>
          <a:p>
            <a:endParaRPr lang="de-DE" dirty="0"/>
          </a:p>
        </p:txBody>
      </p:sp>
      <p:sp>
        <p:nvSpPr>
          <p:cNvPr id="4" name="Foliennummernplatzhalter 3"/>
          <p:cNvSpPr>
            <a:spLocks noGrp="1"/>
          </p:cNvSpPr>
          <p:nvPr>
            <p:ph type="sldNum" sz="quarter" idx="10"/>
          </p:nvPr>
        </p:nvSpPr>
        <p:spPr/>
        <p:txBody>
          <a:bodyPr/>
          <a:lstStyle/>
          <a:p>
            <a:fld id="{E4FDA0A4-27B6-4433-A0BE-39B4CD827268}" type="slidenum">
              <a:rPr lang="de-DE" smtClean="0"/>
              <a:t>29</a:t>
            </a:fld>
            <a:endParaRPr lang="de-DE" dirty="0"/>
          </a:p>
        </p:txBody>
      </p:sp>
    </p:spTree>
    <p:extLst>
      <p:ext uri="{BB962C8B-B14F-4D97-AF65-F5344CB8AC3E}">
        <p14:creationId xmlns:p14="http://schemas.microsoft.com/office/powerpoint/2010/main" val="593335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Fragen: Was ist der Unterschied zwischen Abtrift und Luvwinkel   </a:t>
            </a:r>
          </a:p>
          <a:p>
            <a:r>
              <a:rPr lang="de-DE" baseline="0" dirty="0"/>
              <a:t>Antwort: Luvwinkel ist geplant und hat ein anderes Vorzeichen als die Abtrift, beide sind unterschiedlich groß und nur dann 100% richtig wenn der geplante Wind dem tatsächlichen Wind genau entspricht.</a:t>
            </a:r>
          </a:p>
          <a:p>
            <a:endParaRPr lang="de-DE" baseline="0" dirty="0"/>
          </a:p>
          <a:p>
            <a:r>
              <a:rPr lang="de-DE" baseline="0" dirty="0"/>
              <a:t>Hinweis: Auf vorherige Folie zurückblenden und Abtrift +18° dem Luvwinkel von – 14° vergleichen</a:t>
            </a:r>
          </a:p>
          <a:p>
            <a:endParaRPr lang="de-DE" baseline="0" dirty="0"/>
          </a:p>
          <a:p>
            <a:r>
              <a:rPr lang="de-DE" baseline="0" dirty="0"/>
              <a:t>Hinweis: Die V</a:t>
            </a:r>
            <a:r>
              <a:rPr lang="de-DE" baseline="-25000" dirty="0"/>
              <a:t>G</a:t>
            </a:r>
            <a:r>
              <a:rPr lang="de-DE" baseline="0" dirty="0"/>
              <a:t> kann mit Hilfe des Cosinus des Windeinfallswinkel WE(</a:t>
            </a:r>
            <a:r>
              <a:rPr lang="de-DE" baseline="0" dirty="0" err="1"/>
              <a:t>rwK</a:t>
            </a:r>
            <a:r>
              <a:rPr lang="de-DE" baseline="0" dirty="0"/>
              <a:t> – </a:t>
            </a:r>
            <a:r>
              <a:rPr lang="de-DE" baseline="0" dirty="0" err="1"/>
              <a:t>rwSK</a:t>
            </a:r>
            <a:r>
              <a:rPr lang="de-DE" baseline="0" dirty="0"/>
              <a:t>) * V</a:t>
            </a:r>
            <a:r>
              <a:rPr lang="de-DE" baseline="-25000" dirty="0"/>
              <a:t>E</a:t>
            </a:r>
            <a:r>
              <a:rPr lang="de-DE" baseline="0" dirty="0"/>
              <a:t> mittels Taschenrechner/Handy recht einfach berechnet/kontrolliert werden</a:t>
            </a:r>
            <a:endParaRPr lang="de-DE" dirty="0"/>
          </a:p>
        </p:txBody>
      </p:sp>
      <p:sp>
        <p:nvSpPr>
          <p:cNvPr id="4" name="Foliennummernplatzhalter 3"/>
          <p:cNvSpPr>
            <a:spLocks noGrp="1"/>
          </p:cNvSpPr>
          <p:nvPr>
            <p:ph type="sldNum" sz="quarter" idx="10"/>
          </p:nvPr>
        </p:nvSpPr>
        <p:spPr/>
        <p:txBody>
          <a:bodyPr/>
          <a:lstStyle/>
          <a:p>
            <a:fld id="{E4FDA0A4-27B6-4433-A0BE-39B4CD827268}" type="slidenum">
              <a:rPr lang="de-DE" smtClean="0"/>
              <a:t>30</a:t>
            </a:fld>
            <a:endParaRPr lang="de-DE" dirty="0"/>
          </a:p>
        </p:txBody>
      </p:sp>
    </p:spTree>
    <p:extLst>
      <p:ext uri="{BB962C8B-B14F-4D97-AF65-F5344CB8AC3E}">
        <p14:creationId xmlns:p14="http://schemas.microsoft.com/office/powerpoint/2010/main" val="1259071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Hinweis: Eigentlich unwichtig aber Prüfungsrelevant, es gibt im Fragenkatalog zwei Fragen zum Thema</a:t>
            </a:r>
          </a:p>
          <a:p>
            <a:endParaRPr lang="de-DE" dirty="0"/>
          </a:p>
          <a:p>
            <a:r>
              <a:rPr lang="de-DE" baseline="0" dirty="0"/>
              <a:t>Hinweis: Die V</a:t>
            </a:r>
            <a:r>
              <a:rPr lang="de-DE" baseline="-25000" dirty="0"/>
              <a:t>G</a:t>
            </a:r>
            <a:r>
              <a:rPr lang="de-DE" baseline="0" dirty="0"/>
              <a:t> kann mit Hilfe des Cosinus des Windeinfallswinkel WE(</a:t>
            </a:r>
            <a:r>
              <a:rPr lang="de-DE" baseline="0" dirty="0" err="1"/>
              <a:t>rwK</a:t>
            </a:r>
            <a:r>
              <a:rPr lang="de-DE" baseline="0" dirty="0"/>
              <a:t> – </a:t>
            </a:r>
            <a:r>
              <a:rPr lang="de-DE" baseline="0" dirty="0" err="1"/>
              <a:t>rwSK</a:t>
            </a:r>
            <a:r>
              <a:rPr lang="de-DE" baseline="0" dirty="0"/>
              <a:t>) * V</a:t>
            </a:r>
            <a:r>
              <a:rPr lang="de-DE" baseline="-25000" dirty="0"/>
              <a:t>E</a:t>
            </a:r>
            <a:r>
              <a:rPr lang="de-DE" baseline="0" dirty="0"/>
              <a:t> mittels Taschenrechner/Handy recht einfach berechnet/kontrolliert werden</a:t>
            </a:r>
            <a:endParaRPr lang="de-DE" dirty="0"/>
          </a:p>
        </p:txBody>
      </p:sp>
      <p:sp>
        <p:nvSpPr>
          <p:cNvPr id="4" name="Foliennummernplatzhalter 3"/>
          <p:cNvSpPr>
            <a:spLocks noGrp="1"/>
          </p:cNvSpPr>
          <p:nvPr>
            <p:ph type="sldNum" sz="quarter" idx="10"/>
          </p:nvPr>
        </p:nvSpPr>
        <p:spPr/>
        <p:txBody>
          <a:bodyPr/>
          <a:lstStyle/>
          <a:p>
            <a:fld id="{E4FDA0A4-27B6-4433-A0BE-39B4CD827268}" type="slidenum">
              <a:rPr lang="de-DE" smtClean="0"/>
              <a:t>31</a:t>
            </a:fld>
            <a:endParaRPr lang="de-DE" dirty="0"/>
          </a:p>
        </p:txBody>
      </p:sp>
    </p:spTree>
    <p:extLst>
      <p:ext uri="{BB962C8B-B14F-4D97-AF65-F5344CB8AC3E}">
        <p14:creationId xmlns:p14="http://schemas.microsoft.com/office/powerpoint/2010/main" val="2779531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Hinweis: Diagramm</a:t>
            </a:r>
            <a:r>
              <a:rPr lang="de-DE" baseline="0" dirty="0"/>
              <a:t> ist zumindest teilweise Prüfungsrelevant</a:t>
            </a:r>
          </a:p>
          <a:p>
            <a:endParaRPr lang="de-DE" baseline="0" dirty="0"/>
          </a:p>
          <a:p>
            <a:r>
              <a:rPr lang="de-DE" baseline="0" dirty="0"/>
              <a:t>In der Abbildung: Luvwinkel +10°, Abtrift -25° daraus folgt eine zusätzliche Abtrift von +15°, und d</a:t>
            </a:r>
            <a:r>
              <a:rPr lang="de-DE" dirty="0"/>
              <a:t>urch</a:t>
            </a:r>
            <a:r>
              <a:rPr lang="de-DE" baseline="0" dirty="0"/>
              <a:t> den erhöhten Rückenwindanteil wird sich auch die VG erhöhen!</a:t>
            </a:r>
            <a:endParaRPr lang="de-DE" dirty="0"/>
          </a:p>
        </p:txBody>
      </p:sp>
      <p:sp>
        <p:nvSpPr>
          <p:cNvPr id="4" name="Foliennummernplatzhalter 3"/>
          <p:cNvSpPr>
            <a:spLocks noGrp="1"/>
          </p:cNvSpPr>
          <p:nvPr>
            <p:ph type="sldNum" sz="quarter" idx="10"/>
          </p:nvPr>
        </p:nvSpPr>
        <p:spPr/>
        <p:txBody>
          <a:bodyPr/>
          <a:lstStyle/>
          <a:p>
            <a:fld id="{E4FDA0A4-27B6-4433-A0BE-39B4CD827268}" type="slidenum">
              <a:rPr lang="de-DE" smtClean="0"/>
              <a:t>32</a:t>
            </a:fld>
            <a:endParaRPr lang="de-DE" dirty="0"/>
          </a:p>
        </p:txBody>
      </p:sp>
    </p:spTree>
    <p:extLst>
      <p:ext uri="{BB962C8B-B14F-4D97-AF65-F5344CB8AC3E}">
        <p14:creationId xmlns:p14="http://schemas.microsoft.com/office/powerpoint/2010/main" val="3027524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Achtung: Kap 9.1.3 Ist das umfangreichste Kapitel und erfordert viel Lernzeit.</a:t>
            </a:r>
            <a:r>
              <a:rPr lang="de-DE" baseline="0" dirty="0"/>
              <a:t> Die Theorieprüfung ist ohne Verständnis dieser Thematik nur schwer zu bestehen!!!</a:t>
            </a:r>
            <a:endParaRPr lang="de-DE" dirty="0"/>
          </a:p>
        </p:txBody>
      </p:sp>
      <p:sp>
        <p:nvSpPr>
          <p:cNvPr id="4" name="Foliennummernplatzhalter 3"/>
          <p:cNvSpPr>
            <a:spLocks noGrp="1"/>
          </p:cNvSpPr>
          <p:nvPr>
            <p:ph type="sldNum" sz="quarter" idx="10"/>
          </p:nvPr>
        </p:nvSpPr>
        <p:spPr/>
        <p:txBody>
          <a:bodyPr/>
          <a:lstStyle/>
          <a:p>
            <a:fld id="{E4FDA0A4-27B6-4433-A0BE-39B4CD827268}" type="slidenum">
              <a:rPr lang="de-DE" smtClean="0"/>
              <a:t>33</a:t>
            </a:fld>
            <a:endParaRPr lang="de-DE" dirty="0"/>
          </a:p>
        </p:txBody>
      </p:sp>
    </p:spTree>
    <p:extLst>
      <p:ext uri="{BB962C8B-B14F-4D97-AF65-F5344CB8AC3E}">
        <p14:creationId xmlns:p14="http://schemas.microsoft.com/office/powerpoint/2010/main" val="3048678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Hinweis: Am besten einige Prüfungsfragen für die praktische Anwendung vorbereiten und abfragen!</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a:t>Fragenkatalog: Fragen 17</a:t>
            </a:r>
            <a:r>
              <a:rPr lang="de-DE" baseline="0" dirty="0"/>
              <a:t> – 21, 46, 47, 50, 51, 90, 97, 108, 119, 120</a:t>
            </a:r>
            <a:endParaRPr lang="de-DE" dirty="0"/>
          </a:p>
          <a:p>
            <a:endParaRPr lang="de-DE" dirty="0"/>
          </a:p>
        </p:txBody>
      </p:sp>
      <p:sp>
        <p:nvSpPr>
          <p:cNvPr id="4" name="Foliennummernplatzhalter 3"/>
          <p:cNvSpPr>
            <a:spLocks noGrp="1"/>
          </p:cNvSpPr>
          <p:nvPr>
            <p:ph type="sldNum" sz="quarter" idx="10"/>
          </p:nvPr>
        </p:nvSpPr>
        <p:spPr/>
        <p:txBody>
          <a:bodyPr/>
          <a:lstStyle/>
          <a:p>
            <a:fld id="{E4FDA0A4-27B6-4433-A0BE-39B4CD827268}" type="slidenum">
              <a:rPr lang="de-DE" smtClean="0"/>
              <a:t>34</a:t>
            </a:fld>
            <a:endParaRPr lang="de-DE" dirty="0"/>
          </a:p>
        </p:txBody>
      </p:sp>
    </p:spTree>
    <p:extLst>
      <p:ext uri="{BB962C8B-B14F-4D97-AF65-F5344CB8AC3E}">
        <p14:creationId xmlns:p14="http://schemas.microsoft.com/office/powerpoint/2010/main" val="1862868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4FDA0A4-27B6-4433-A0BE-39B4CD827268}" type="slidenum">
              <a:rPr lang="de-DE" smtClean="0"/>
              <a:t>35</a:t>
            </a:fld>
            <a:endParaRPr lang="de-DE" dirty="0"/>
          </a:p>
        </p:txBody>
      </p:sp>
    </p:spTree>
    <p:extLst>
      <p:ext uri="{BB962C8B-B14F-4D97-AF65-F5344CB8AC3E}">
        <p14:creationId xmlns:p14="http://schemas.microsoft.com/office/powerpoint/2010/main" val="1611755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Hinweis: Notwendigkeit zur Umrechnung m -&gt; ft erläutern, Luftraum !!!</a:t>
            </a:r>
          </a:p>
        </p:txBody>
      </p:sp>
      <p:sp>
        <p:nvSpPr>
          <p:cNvPr id="4" name="Foliennummernplatzhalter 3"/>
          <p:cNvSpPr>
            <a:spLocks noGrp="1"/>
          </p:cNvSpPr>
          <p:nvPr>
            <p:ph type="sldNum" sz="quarter" idx="10"/>
          </p:nvPr>
        </p:nvSpPr>
        <p:spPr/>
        <p:txBody>
          <a:bodyPr/>
          <a:lstStyle/>
          <a:p>
            <a:fld id="{E4FDA0A4-27B6-4433-A0BE-39B4CD827268}" type="slidenum">
              <a:rPr lang="de-DE" smtClean="0"/>
              <a:t>36</a:t>
            </a:fld>
            <a:endParaRPr lang="de-DE" dirty="0"/>
          </a:p>
        </p:txBody>
      </p:sp>
    </p:spTree>
    <p:extLst>
      <p:ext uri="{BB962C8B-B14F-4D97-AF65-F5344CB8AC3E}">
        <p14:creationId xmlns:p14="http://schemas.microsoft.com/office/powerpoint/2010/main" val="41792306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Hinweis zur Druckeinstellung geben !   Druckeinstellung höher = Anzeige höher   (1 hPa ca. 9m)</a:t>
            </a:r>
          </a:p>
          <a:p>
            <a:r>
              <a:rPr lang="de-DE" dirty="0"/>
              <a:t>Frage</a:t>
            </a:r>
            <a:r>
              <a:rPr lang="de-DE" baseline="0" dirty="0"/>
              <a:t> zum a</a:t>
            </a:r>
            <a:r>
              <a:rPr lang="de-DE" dirty="0"/>
              <a:t>ngezeigten Beispiel: Was für eine Höhe zeigt der Höhenmesser wenn man die</a:t>
            </a:r>
            <a:r>
              <a:rPr lang="de-DE" baseline="0" dirty="0"/>
              <a:t> Druckeinstellung auf</a:t>
            </a:r>
            <a:r>
              <a:rPr lang="de-DE" dirty="0"/>
              <a:t> 1013 hPa einstellt?</a:t>
            </a:r>
          </a:p>
          <a:p>
            <a:r>
              <a:rPr lang="de-DE" dirty="0"/>
              <a:t>1035 hPa – 1013 hPa = 22 hPa * 9 m = 198 m   650 m – 198 m = 452 m !</a:t>
            </a:r>
          </a:p>
        </p:txBody>
      </p:sp>
      <p:sp>
        <p:nvSpPr>
          <p:cNvPr id="4" name="Foliennummernplatzhalter 3"/>
          <p:cNvSpPr>
            <a:spLocks noGrp="1"/>
          </p:cNvSpPr>
          <p:nvPr>
            <p:ph type="sldNum" sz="quarter" idx="10"/>
          </p:nvPr>
        </p:nvSpPr>
        <p:spPr/>
        <p:txBody>
          <a:bodyPr/>
          <a:lstStyle/>
          <a:p>
            <a:fld id="{E4FDA0A4-27B6-4433-A0BE-39B4CD827268}" type="slidenum">
              <a:rPr lang="de-DE" smtClean="0"/>
              <a:t>38</a:t>
            </a:fld>
            <a:endParaRPr lang="de-DE" dirty="0"/>
          </a:p>
        </p:txBody>
      </p:sp>
    </p:spTree>
    <p:extLst>
      <p:ext uri="{BB962C8B-B14F-4D97-AF65-F5344CB8AC3E}">
        <p14:creationId xmlns:p14="http://schemas.microsoft.com/office/powerpoint/2010/main" val="816931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4FDA0A4-27B6-4433-A0BE-39B4CD827268}" type="slidenum">
              <a:rPr lang="de-DE" smtClean="0"/>
              <a:t>3</a:t>
            </a:fld>
            <a:endParaRPr lang="de-DE" dirty="0"/>
          </a:p>
        </p:txBody>
      </p:sp>
    </p:spTree>
    <p:extLst>
      <p:ext uri="{BB962C8B-B14F-4D97-AF65-F5344CB8AC3E}">
        <p14:creationId xmlns:p14="http://schemas.microsoft.com/office/powerpoint/2010/main" val="2375445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Webbasierte App zum ermitteln von GPS Koordinaten vorführen</a:t>
            </a:r>
          </a:p>
          <a:p>
            <a:r>
              <a:rPr lang="de-DE" dirty="0"/>
              <a:t>Frage: Was bedeuten diese Koordinaten?	Antwort: Sehr genaue Beschreibung der Position auf der Erde in</a:t>
            </a:r>
            <a:r>
              <a:rPr lang="de-DE" baseline="0" dirty="0"/>
              <a:t> Relation zum Bezugssystem welches ab Folie 8 besprochen wird</a:t>
            </a:r>
          </a:p>
          <a:p>
            <a:r>
              <a:rPr lang="de-DE" baseline="0" dirty="0"/>
              <a:t>Hinweis: Unterschied Dezimalgrad zu Grad, Minuten, Sekunden ansprechen</a:t>
            </a:r>
            <a:endParaRPr lang="de-DE" dirty="0"/>
          </a:p>
        </p:txBody>
      </p:sp>
      <p:sp>
        <p:nvSpPr>
          <p:cNvPr id="4" name="Foliennummernplatzhalter 3"/>
          <p:cNvSpPr>
            <a:spLocks noGrp="1"/>
          </p:cNvSpPr>
          <p:nvPr>
            <p:ph type="sldNum" sz="quarter" idx="10"/>
          </p:nvPr>
        </p:nvSpPr>
        <p:spPr/>
        <p:txBody>
          <a:bodyPr/>
          <a:lstStyle/>
          <a:p>
            <a:fld id="{E4FDA0A4-27B6-4433-A0BE-39B4CD827268}" type="slidenum">
              <a:rPr lang="de-DE" smtClean="0"/>
              <a:t>5</a:t>
            </a:fld>
            <a:endParaRPr lang="de-DE" dirty="0"/>
          </a:p>
        </p:txBody>
      </p:sp>
    </p:spTree>
    <p:extLst>
      <p:ext uri="{BB962C8B-B14F-4D97-AF65-F5344CB8AC3E}">
        <p14:creationId xmlns:p14="http://schemas.microsoft.com/office/powerpoint/2010/main" val="1032313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Frage: Um wieviel Grad dreht</a:t>
            </a:r>
            <a:r>
              <a:rPr lang="de-DE" baseline="0" dirty="0"/>
              <a:t> sich die Erde in 1 Stunde	Antwort: 360° / 24 = 15°</a:t>
            </a:r>
            <a:endParaRPr lang="de-DE" dirty="0"/>
          </a:p>
        </p:txBody>
      </p:sp>
      <p:sp>
        <p:nvSpPr>
          <p:cNvPr id="4" name="Foliennummernplatzhalter 3"/>
          <p:cNvSpPr>
            <a:spLocks noGrp="1"/>
          </p:cNvSpPr>
          <p:nvPr>
            <p:ph type="sldNum" sz="quarter" idx="10"/>
          </p:nvPr>
        </p:nvSpPr>
        <p:spPr/>
        <p:txBody>
          <a:bodyPr/>
          <a:lstStyle/>
          <a:p>
            <a:fld id="{E4FDA0A4-27B6-4433-A0BE-39B4CD827268}" type="slidenum">
              <a:rPr lang="de-DE" smtClean="0"/>
              <a:t>6</a:t>
            </a:fld>
            <a:endParaRPr lang="de-DE" dirty="0"/>
          </a:p>
        </p:txBody>
      </p:sp>
    </p:spTree>
    <p:extLst>
      <p:ext uri="{BB962C8B-B14F-4D97-AF65-F5344CB8AC3E}">
        <p14:creationId xmlns:p14="http://schemas.microsoft.com/office/powerpoint/2010/main" val="882880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4FDA0A4-27B6-4433-A0BE-39B4CD827268}" type="slidenum">
              <a:rPr lang="de-DE" smtClean="0"/>
              <a:t>7</a:t>
            </a:fld>
            <a:endParaRPr lang="de-DE" dirty="0"/>
          </a:p>
        </p:txBody>
      </p:sp>
    </p:spTree>
    <p:extLst>
      <p:ext uri="{BB962C8B-B14F-4D97-AF65-F5344CB8AC3E}">
        <p14:creationId xmlns:p14="http://schemas.microsoft.com/office/powerpoint/2010/main" val="1478233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Polarnacht über Sibirien ca. 68°N, Ortszeit ca. Mittag, Sonne ganz tief im Süden</a:t>
            </a:r>
          </a:p>
        </p:txBody>
      </p:sp>
      <p:sp>
        <p:nvSpPr>
          <p:cNvPr id="4" name="Foliennummernplatzhalter 3"/>
          <p:cNvSpPr>
            <a:spLocks noGrp="1"/>
          </p:cNvSpPr>
          <p:nvPr>
            <p:ph type="sldNum" sz="quarter" idx="5"/>
          </p:nvPr>
        </p:nvSpPr>
        <p:spPr/>
        <p:txBody>
          <a:bodyPr/>
          <a:lstStyle/>
          <a:p>
            <a:fld id="{E4FDA0A4-27B6-4433-A0BE-39B4CD827268}" type="slidenum">
              <a:rPr lang="de-DE" smtClean="0"/>
              <a:t>8</a:t>
            </a:fld>
            <a:endParaRPr lang="de-DE" dirty="0"/>
          </a:p>
        </p:txBody>
      </p:sp>
    </p:spTree>
    <p:extLst>
      <p:ext uri="{BB962C8B-B14F-4D97-AF65-F5344CB8AC3E}">
        <p14:creationId xmlns:p14="http://schemas.microsoft.com/office/powerpoint/2010/main" val="3887868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Frage: Wie nennt man den Bezugspunkt in Ost-West</a:t>
            </a:r>
            <a:r>
              <a:rPr lang="de-DE" baseline="0" dirty="0"/>
              <a:t> Richtung (Die rote Linie geht hindurch)</a:t>
            </a:r>
          </a:p>
          <a:p>
            <a:r>
              <a:rPr lang="de-DE" baseline="0" dirty="0"/>
              <a:t>Antwort: Nullmeridian (Sternwarte </a:t>
            </a:r>
            <a:r>
              <a:rPr lang="de-DE" baseline="0" dirty="0" err="1"/>
              <a:t>Greewich</a:t>
            </a:r>
            <a:r>
              <a:rPr lang="de-DE" baseline="0" dirty="0"/>
              <a:t>)</a:t>
            </a:r>
            <a:endParaRPr lang="de-DE" dirty="0"/>
          </a:p>
        </p:txBody>
      </p:sp>
      <p:sp>
        <p:nvSpPr>
          <p:cNvPr id="4" name="Foliennummernplatzhalter 3"/>
          <p:cNvSpPr>
            <a:spLocks noGrp="1"/>
          </p:cNvSpPr>
          <p:nvPr>
            <p:ph type="sldNum" sz="quarter" idx="10"/>
          </p:nvPr>
        </p:nvSpPr>
        <p:spPr/>
        <p:txBody>
          <a:bodyPr/>
          <a:lstStyle/>
          <a:p>
            <a:fld id="{E4FDA0A4-27B6-4433-A0BE-39B4CD827268}" type="slidenum">
              <a:rPr lang="de-DE" smtClean="0"/>
              <a:t>9</a:t>
            </a:fld>
            <a:endParaRPr lang="de-DE" dirty="0"/>
          </a:p>
        </p:txBody>
      </p:sp>
    </p:spTree>
    <p:extLst>
      <p:ext uri="{BB962C8B-B14F-4D97-AF65-F5344CB8AC3E}">
        <p14:creationId xmlns:p14="http://schemas.microsoft.com/office/powerpoint/2010/main" val="3275265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Hinweis zum Großkreis: Die Ebene verläuft durch den Erdmittelpunkt und stellt</a:t>
            </a:r>
            <a:r>
              <a:rPr lang="de-DE" baseline="0" dirty="0"/>
              <a:t> die Kürzeste Verbindung zwischen zwei beliebigen Orten dar.</a:t>
            </a:r>
            <a:endParaRPr lang="de-DE" dirty="0"/>
          </a:p>
        </p:txBody>
      </p:sp>
      <p:sp>
        <p:nvSpPr>
          <p:cNvPr id="4" name="Foliennummernplatzhalter 3"/>
          <p:cNvSpPr>
            <a:spLocks noGrp="1"/>
          </p:cNvSpPr>
          <p:nvPr>
            <p:ph type="sldNum" sz="quarter" idx="10"/>
          </p:nvPr>
        </p:nvSpPr>
        <p:spPr/>
        <p:txBody>
          <a:bodyPr/>
          <a:lstStyle/>
          <a:p>
            <a:fld id="{E4FDA0A4-27B6-4433-A0BE-39B4CD827268}" type="slidenum">
              <a:rPr lang="de-DE" smtClean="0"/>
              <a:t>11</a:t>
            </a:fld>
            <a:endParaRPr lang="de-DE" dirty="0"/>
          </a:p>
        </p:txBody>
      </p:sp>
    </p:spTree>
    <p:extLst>
      <p:ext uri="{BB962C8B-B14F-4D97-AF65-F5344CB8AC3E}">
        <p14:creationId xmlns:p14="http://schemas.microsoft.com/office/powerpoint/2010/main" val="1604478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13C0C7-BC27-4C73-9D06-A8FBD2EE5699}"/>
              </a:ext>
            </a:extLst>
          </p:cNvPr>
          <p:cNvSpPr>
            <a:spLocks noGrp="1"/>
          </p:cNvSpPr>
          <p:nvPr>
            <p:ph type="ctrTitle"/>
          </p:nvPr>
        </p:nvSpPr>
        <p:spPr>
          <a:xfrm>
            <a:off x="1524000" y="1737915"/>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2B4F34E1-7A66-4BD2-8530-4D461B598393}"/>
              </a:ext>
            </a:extLst>
          </p:cNvPr>
          <p:cNvSpPr>
            <a:spLocks noGrp="1"/>
          </p:cNvSpPr>
          <p:nvPr>
            <p:ph type="subTitle" idx="1"/>
          </p:nvPr>
        </p:nvSpPr>
        <p:spPr>
          <a:xfrm>
            <a:off x="1524000" y="4271422"/>
            <a:ext cx="9144000" cy="1655762"/>
          </a:xfrm>
        </p:spPr>
        <p:txBody>
          <a:bodyPr/>
          <a:lstStyle>
            <a:lvl1pPr marL="0" indent="0" algn="ctr">
              <a:buNone/>
              <a:defRPr sz="2400" i="1">
                <a:solidFill>
                  <a:srgbClr val="044C9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6" name="Foliennummernplatzhalter 5">
            <a:extLst>
              <a:ext uri="{FF2B5EF4-FFF2-40B4-BE49-F238E27FC236}">
                <a16:creationId xmlns:a16="http://schemas.microsoft.com/office/drawing/2014/main" id="{1084FEBA-76BC-4FEC-AC82-40121E35D3BE}"/>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7" name="Rechteck 6">
            <a:extLst>
              <a:ext uri="{FF2B5EF4-FFF2-40B4-BE49-F238E27FC236}">
                <a16:creationId xmlns:a16="http://schemas.microsoft.com/office/drawing/2014/main" id="{A16BF7EA-9E69-43AA-AA25-8E4952411D72}"/>
              </a:ext>
            </a:extLst>
          </p:cNvPr>
          <p:cNvSpPr/>
          <p:nvPr userDrawn="1"/>
        </p:nvSpPr>
        <p:spPr>
          <a:xfrm>
            <a:off x="0" y="-8027"/>
            <a:ext cx="12192000" cy="121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abgerundete Ecken 7">
            <a:extLst>
              <a:ext uri="{FF2B5EF4-FFF2-40B4-BE49-F238E27FC236}">
                <a16:creationId xmlns:a16="http://schemas.microsoft.com/office/drawing/2014/main" id="{542946C2-1299-46A5-9EF2-19DADE93A95F}"/>
              </a:ext>
            </a:extLst>
          </p:cNvPr>
          <p:cNvSpPr/>
          <p:nvPr userDrawn="1"/>
        </p:nvSpPr>
        <p:spPr>
          <a:xfrm>
            <a:off x="192088" y="188913"/>
            <a:ext cx="11828145" cy="1219412"/>
          </a:xfrm>
          <a:prstGeom prst="roundRect">
            <a:avLst/>
          </a:prstGeom>
          <a:ln>
            <a:noFill/>
          </a:ln>
          <a:effectLst>
            <a:reflection blurRad="6350" stA="50000" endA="300" endPos="13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Segelflugtheorie SFCL</a:t>
            </a:r>
          </a:p>
          <a:p>
            <a:pPr algn="ctr"/>
            <a:r>
              <a:rPr lang="de-DE" sz="4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Navigation</a:t>
            </a:r>
          </a:p>
        </p:txBody>
      </p:sp>
    </p:spTree>
    <p:extLst>
      <p:ext uri="{BB962C8B-B14F-4D97-AF65-F5344CB8AC3E}">
        <p14:creationId xmlns:p14="http://schemas.microsoft.com/office/powerpoint/2010/main" val="3107028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CH" dirty="0"/>
          </a:p>
        </p:txBody>
      </p:sp>
      <p:sp>
        <p:nvSpPr>
          <p:cNvPr id="4" name="Titel 3"/>
          <p:cNvSpPr>
            <a:spLocks noGrp="1"/>
          </p:cNvSpPr>
          <p:nvPr>
            <p:ph type="title"/>
          </p:nvPr>
        </p:nvSpPr>
        <p:spPr/>
        <p:txBody>
          <a:bodyPr/>
          <a:lstStyle/>
          <a:p>
            <a:r>
              <a:rPr lang="de-DE"/>
              <a:t>Titelmasterformat durch Klicken bearbeiten</a:t>
            </a:r>
            <a:endParaRPr lang="de-CH"/>
          </a:p>
        </p:txBody>
      </p:sp>
      <p:sp>
        <p:nvSpPr>
          <p:cNvPr id="12" name="Rectangle 16"/>
          <p:cNvSpPr>
            <a:spLocks noGrp="1" noChangeArrowheads="1"/>
          </p:cNvSpPr>
          <p:nvPr>
            <p:ph type="ftr" sz="quarter" idx="3"/>
          </p:nvPr>
        </p:nvSpPr>
        <p:spPr bwMode="auto">
          <a:xfrm rot="-5400000">
            <a:off x="9718678" y="3247496"/>
            <a:ext cx="4083050" cy="38523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ctr">
              <a:spcBef>
                <a:spcPct val="0"/>
              </a:spcBef>
              <a:buClrTx/>
              <a:defRPr sz="1200" b="0">
                <a:solidFill>
                  <a:srgbClr val="000000"/>
                </a:solidFill>
                <a:latin typeface="+mn-lt"/>
              </a:defRPr>
            </a:lvl1pPr>
          </a:lstStyle>
          <a:p>
            <a:pPr>
              <a:defRPr/>
            </a:pPr>
            <a:r>
              <a:rPr lang="en-GB"/>
              <a:t>Segelfluggruppe Bern</a:t>
            </a:r>
            <a:endParaRPr lang="en-GB" dirty="0"/>
          </a:p>
        </p:txBody>
      </p:sp>
      <p:sp>
        <p:nvSpPr>
          <p:cNvPr id="11" name="Rectangle 6"/>
          <p:cNvSpPr>
            <a:spLocks noGrp="1" noChangeArrowheads="1"/>
          </p:cNvSpPr>
          <p:nvPr>
            <p:ph type="sldNum" sz="quarter" idx="4"/>
          </p:nvPr>
        </p:nvSpPr>
        <p:spPr bwMode="auto">
          <a:xfrm>
            <a:off x="11271859" y="6433199"/>
            <a:ext cx="519941" cy="174624"/>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spcBef>
                <a:spcPct val="0"/>
              </a:spcBef>
              <a:buClrTx/>
              <a:defRPr sz="1200">
                <a:solidFill>
                  <a:srgbClr val="000000"/>
                </a:solidFill>
                <a:latin typeface="Calibri" pitchFamily="34" charset="0"/>
              </a:defRPr>
            </a:lvl1pPr>
          </a:lstStyle>
          <a:p>
            <a:pPr>
              <a:defRPr/>
            </a:pPr>
            <a:fld id="{A8B3388F-5308-411E-9AE8-5D77DB4DA865}" type="slidenum">
              <a:rPr lang="en-GB" smtClean="0"/>
              <a:pPr>
                <a:defRPr/>
              </a:pPr>
              <a:t>‹Nr.›</a:t>
            </a:fld>
            <a:endParaRPr lang="en-GB" dirty="0"/>
          </a:p>
        </p:txBody>
      </p:sp>
    </p:spTree>
    <p:extLst>
      <p:ext uri="{BB962C8B-B14F-4D97-AF65-F5344CB8AC3E}">
        <p14:creationId xmlns:p14="http://schemas.microsoft.com/office/powerpoint/2010/main" val="3409006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0614A9-D9D8-4B52-9BD8-B78FCFA3EA68}"/>
              </a:ext>
            </a:extLst>
          </p:cNvPr>
          <p:cNvSpPr>
            <a:spLocks noGrp="1"/>
          </p:cNvSpPr>
          <p:nvPr>
            <p:ph type="title"/>
          </p:nvPr>
        </p:nvSpPr>
        <p:spPr>
          <a:xfrm>
            <a:off x="862451" y="97226"/>
            <a:ext cx="7902858" cy="504000"/>
          </a:xfrm>
        </p:spPr>
        <p:txBody>
          <a:bodyPr/>
          <a:lstStyle/>
          <a:p>
            <a:r>
              <a:rPr lang="de-DE"/>
              <a:t>Mastertitelformat bearbeiten</a:t>
            </a:r>
          </a:p>
        </p:txBody>
      </p:sp>
      <p:sp>
        <p:nvSpPr>
          <p:cNvPr id="3" name="Inhaltsplatzhalter 2">
            <a:extLst>
              <a:ext uri="{FF2B5EF4-FFF2-40B4-BE49-F238E27FC236}">
                <a16:creationId xmlns:a16="http://schemas.microsoft.com/office/drawing/2014/main" id="{227DD4E1-2953-4AC8-B770-ADE67159F800}"/>
              </a:ext>
            </a:extLst>
          </p:cNvPr>
          <p:cNvSpPr>
            <a:spLocks noGrp="1"/>
          </p:cNvSpPr>
          <p:nvPr>
            <p:ph idx="1"/>
          </p:nvPr>
        </p:nvSpPr>
        <p:spPr/>
        <p:txBody>
          <a:bodyPr/>
          <a:lstStyle/>
          <a:p>
            <a:pPr lvl="0"/>
            <a:r>
              <a:rPr lang="de-DE" dirty="0"/>
              <a:t>Mastertextformat bearbeiten</a:t>
            </a:r>
          </a:p>
          <a:p>
            <a:pPr lvl="1"/>
            <a:r>
              <a:rPr lang="de-DE" dirty="0"/>
              <a:t>Zweite Ebene</a:t>
            </a:r>
          </a:p>
        </p:txBody>
      </p:sp>
      <p:sp>
        <p:nvSpPr>
          <p:cNvPr id="7" name="Foliennummernplatzhalter 5">
            <a:extLst>
              <a:ext uri="{FF2B5EF4-FFF2-40B4-BE49-F238E27FC236}">
                <a16:creationId xmlns:a16="http://schemas.microsoft.com/office/drawing/2014/main" id="{2840E5EF-6E5E-4B22-9D47-1B013A4A7511}"/>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10" name="Textplatzhalter 12">
            <a:extLst>
              <a:ext uri="{FF2B5EF4-FFF2-40B4-BE49-F238E27FC236}">
                <a16:creationId xmlns:a16="http://schemas.microsoft.com/office/drawing/2014/main" id="{169B5081-F331-4EBA-AA89-677FF7D5E987}"/>
              </a:ext>
            </a:extLst>
          </p:cNvPr>
          <p:cNvSpPr>
            <a:spLocks noGrp="1"/>
          </p:cNvSpPr>
          <p:nvPr>
            <p:ph type="body" sz="quarter" idx="13"/>
          </p:nvPr>
        </p:nvSpPr>
        <p:spPr>
          <a:xfrm>
            <a:off x="1519800" y="6616660"/>
            <a:ext cx="9000000" cy="288000"/>
          </a:xfrm>
        </p:spPr>
        <p:txBody>
          <a:bodyPr>
            <a:noAutofit/>
          </a:bodyPr>
          <a:lstStyle>
            <a:lvl1pPr marL="0" indent="0" algn="ctr">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2367364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7CAC94-4567-49FD-88EC-FF50A030EA30}"/>
              </a:ext>
            </a:extLst>
          </p:cNvPr>
          <p:cNvSpPr>
            <a:spLocks noGrp="1"/>
          </p:cNvSpPr>
          <p:nvPr>
            <p:ph type="title"/>
          </p:nvPr>
        </p:nvSpPr>
        <p:spPr>
          <a:xfrm>
            <a:off x="954815" y="132512"/>
            <a:ext cx="7902858" cy="504000"/>
          </a:xfrm>
        </p:spPr>
        <p:txBody>
          <a:bodyPr/>
          <a:lstStyle/>
          <a:p>
            <a:r>
              <a:rPr lang="de-DE" dirty="0"/>
              <a:t>Mastertitelformat bearbeiten</a:t>
            </a:r>
          </a:p>
        </p:txBody>
      </p:sp>
      <p:sp>
        <p:nvSpPr>
          <p:cNvPr id="3" name="Inhaltsplatzhalter 2">
            <a:extLst>
              <a:ext uri="{FF2B5EF4-FFF2-40B4-BE49-F238E27FC236}">
                <a16:creationId xmlns:a16="http://schemas.microsoft.com/office/drawing/2014/main" id="{FBD349CE-4E41-4A5C-B20C-6C807995535F}"/>
              </a:ext>
            </a:extLst>
          </p:cNvPr>
          <p:cNvSpPr>
            <a:spLocks noGrp="1"/>
          </p:cNvSpPr>
          <p:nvPr>
            <p:ph sz="half" idx="1"/>
          </p:nvPr>
        </p:nvSpPr>
        <p:spPr>
          <a:xfrm>
            <a:off x="189186" y="924910"/>
            <a:ext cx="5830614" cy="5475890"/>
          </a:xfrm>
        </p:spPr>
        <p:txBody>
          <a:bodyPr/>
          <a:lstStyle/>
          <a:p>
            <a:pPr lvl="0"/>
            <a:r>
              <a:rPr lang="de-DE" dirty="0"/>
              <a:t>Mastertextformat bearbeiten</a:t>
            </a:r>
          </a:p>
          <a:p>
            <a:pPr lvl="1"/>
            <a:r>
              <a:rPr lang="de-DE" dirty="0"/>
              <a:t>Zweite Ebene</a:t>
            </a:r>
          </a:p>
        </p:txBody>
      </p:sp>
      <p:sp>
        <p:nvSpPr>
          <p:cNvPr id="4" name="Inhaltsplatzhalter 3">
            <a:extLst>
              <a:ext uri="{FF2B5EF4-FFF2-40B4-BE49-F238E27FC236}">
                <a16:creationId xmlns:a16="http://schemas.microsoft.com/office/drawing/2014/main" id="{47DD609C-C2D7-41F1-87A8-229808926120}"/>
              </a:ext>
            </a:extLst>
          </p:cNvPr>
          <p:cNvSpPr>
            <a:spLocks noGrp="1"/>
          </p:cNvSpPr>
          <p:nvPr>
            <p:ph sz="half" idx="2"/>
          </p:nvPr>
        </p:nvSpPr>
        <p:spPr>
          <a:xfrm>
            <a:off x="6172200" y="924910"/>
            <a:ext cx="5795172" cy="5475890"/>
          </a:xfrm>
        </p:spPr>
        <p:txBody>
          <a:bodyPr/>
          <a:lstStyle/>
          <a:p>
            <a:pPr lvl="0"/>
            <a:r>
              <a:rPr lang="de-DE" dirty="0"/>
              <a:t>Mastertextformat bearbeiten</a:t>
            </a:r>
          </a:p>
          <a:p>
            <a:pPr lvl="1"/>
            <a:r>
              <a:rPr lang="de-DE" dirty="0"/>
              <a:t>Zweite Ebene</a:t>
            </a:r>
          </a:p>
        </p:txBody>
      </p:sp>
      <p:sp>
        <p:nvSpPr>
          <p:cNvPr id="9" name="Foliennummernplatzhalter 5">
            <a:extLst>
              <a:ext uri="{FF2B5EF4-FFF2-40B4-BE49-F238E27FC236}">
                <a16:creationId xmlns:a16="http://schemas.microsoft.com/office/drawing/2014/main" id="{DB36124C-7041-40A4-96B0-3B932BE0E093}"/>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13" name="Textplatzhalter 12">
            <a:extLst>
              <a:ext uri="{FF2B5EF4-FFF2-40B4-BE49-F238E27FC236}">
                <a16:creationId xmlns:a16="http://schemas.microsoft.com/office/drawing/2014/main" id="{483C9599-7AFB-41CC-A829-793E0ACC6845}"/>
              </a:ext>
            </a:extLst>
          </p:cNvPr>
          <p:cNvSpPr>
            <a:spLocks noGrp="1"/>
          </p:cNvSpPr>
          <p:nvPr>
            <p:ph type="body" sz="quarter" idx="13"/>
          </p:nvPr>
        </p:nvSpPr>
        <p:spPr>
          <a:xfrm>
            <a:off x="1519800" y="6616660"/>
            <a:ext cx="9000000" cy="288000"/>
          </a:xfrm>
        </p:spPr>
        <p:txBody>
          <a:bodyPr>
            <a:noAutofit/>
          </a:bodyPr>
          <a:lstStyle>
            <a:lvl1pPr marL="0" indent="0" algn="ctr">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866130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5B1D07-A317-40DC-904D-FFA9D2BF9D75}"/>
              </a:ext>
            </a:extLst>
          </p:cNvPr>
          <p:cNvSpPr>
            <a:spLocks noGrp="1"/>
          </p:cNvSpPr>
          <p:nvPr>
            <p:ph type="title"/>
          </p:nvPr>
        </p:nvSpPr>
        <p:spPr>
          <a:xfrm>
            <a:off x="954814" y="132512"/>
            <a:ext cx="7921331" cy="504000"/>
          </a:xfrm>
        </p:spPr>
        <p:txBody>
          <a:bodyPr/>
          <a:lstStyle/>
          <a:p>
            <a:r>
              <a:rPr lang="de-DE"/>
              <a:t>Mastertitelformat bearbeiten</a:t>
            </a:r>
          </a:p>
        </p:txBody>
      </p:sp>
      <p:sp>
        <p:nvSpPr>
          <p:cNvPr id="6" name="Foliennummernplatzhalter 5">
            <a:extLst>
              <a:ext uri="{FF2B5EF4-FFF2-40B4-BE49-F238E27FC236}">
                <a16:creationId xmlns:a16="http://schemas.microsoft.com/office/drawing/2014/main" id="{449C07EC-0A56-42F7-93B4-F3E5FF83610D}"/>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8" name="Textplatzhalter 12">
            <a:extLst>
              <a:ext uri="{FF2B5EF4-FFF2-40B4-BE49-F238E27FC236}">
                <a16:creationId xmlns:a16="http://schemas.microsoft.com/office/drawing/2014/main" id="{E9F8195F-514F-4121-87E1-5951ACAD0C23}"/>
              </a:ext>
            </a:extLst>
          </p:cNvPr>
          <p:cNvSpPr>
            <a:spLocks noGrp="1"/>
          </p:cNvSpPr>
          <p:nvPr>
            <p:ph type="body" sz="quarter" idx="13"/>
          </p:nvPr>
        </p:nvSpPr>
        <p:spPr>
          <a:xfrm>
            <a:off x="1519800" y="6616660"/>
            <a:ext cx="9000000" cy="288000"/>
          </a:xfrm>
        </p:spPr>
        <p:txBody>
          <a:bodyPr>
            <a:noAutofit/>
          </a:bodyPr>
          <a:lstStyle>
            <a:lvl1pPr marL="0" indent="0" algn="ctr">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3211859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CH" dirty="0"/>
          </a:p>
        </p:txBody>
      </p:sp>
      <p:sp>
        <p:nvSpPr>
          <p:cNvPr id="4" name="Titel 3"/>
          <p:cNvSpPr>
            <a:spLocks noGrp="1"/>
          </p:cNvSpPr>
          <p:nvPr>
            <p:ph type="title"/>
          </p:nvPr>
        </p:nvSpPr>
        <p:spPr/>
        <p:txBody>
          <a:bodyPr/>
          <a:lstStyle/>
          <a:p>
            <a:r>
              <a:rPr lang="de-DE"/>
              <a:t>Titelmasterformat durch Klicken bearbeiten</a:t>
            </a:r>
            <a:endParaRPr lang="de-CH"/>
          </a:p>
        </p:txBody>
      </p:sp>
      <p:sp>
        <p:nvSpPr>
          <p:cNvPr id="12" name="Rectangle 16"/>
          <p:cNvSpPr>
            <a:spLocks noGrp="1" noChangeArrowheads="1"/>
          </p:cNvSpPr>
          <p:nvPr>
            <p:ph type="ftr" sz="quarter" idx="3"/>
          </p:nvPr>
        </p:nvSpPr>
        <p:spPr bwMode="auto">
          <a:xfrm rot="-5400000">
            <a:off x="9718678" y="3247496"/>
            <a:ext cx="4083050" cy="38523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ctr">
              <a:spcBef>
                <a:spcPct val="0"/>
              </a:spcBef>
              <a:buClrTx/>
              <a:defRPr sz="1200" b="0">
                <a:solidFill>
                  <a:srgbClr val="000000"/>
                </a:solidFill>
                <a:latin typeface="+mn-lt"/>
              </a:defRPr>
            </a:lvl1pPr>
          </a:lstStyle>
          <a:p>
            <a:pPr>
              <a:defRPr/>
            </a:pPr>
            <a:r>
              <a:rPr lang="en-GB"/>
              <a:t>Segelfluggruppe Bern</a:t>
            </a:r>
            <a:endParaRPr lang="en-GB" dirty="0"/>
          </a:p>
        </p:txBody>
      </p:sp>
      <p:sp>
        <p:nvSpPr>
          <p:cNvPr id="11" name="Rectangle 6"/>
          <p:cNvSpPr>
            <a:spLocks noGrp="1" noChangeArrowheads="1"/>
          </p:cNvSpPr>
          <p:nvPr>
            <p:ph type="sldNum" sz="quarter" idx="4"/>
          </p:nvPr>
        </p:nvSpPr>
        <p:spPr bwMode="auto">
          <a:xfrm>
            <a:off x="11271859" y="6433199"/>
            <a:ext cx="519941" cy="174624"/>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spcBef>
                <a:spcPct val="0"/>
              </a:spcBef>
              <a:buClrTx/>
              <a:defRPr sz="1200">
                <a:solidFill>
                  <a:srgbClr val="000000"/>
                </a:solidFill>
                <a:latin typeface="Calibri" pitchFamily="34" charset="0"/>
              </a:defRPr>
            </a:lvl1pPr>
          </a:lstStyle>
          <a:p>
            <a:pPr>
              <a:defRPr/>
            </a:pPr>
            <a:fld id="{A8B3388F-5308-411E-9AE8-5D77DB4DA865}" type="slidenum">
              <a:rPr lang="en-GB" smtClean="0"/>
              <a:pPr>
                <a:defRPr/>
              </a:pPr>
              <a:t>‹Nr.›</a:t>
            </a:fld>
            <a:endParaRPr lang="en-GB" dirty="0"/>
          </a:p>
        </p:txBody>
      </p:sp>
    </p:spTree>
    <p:extLst>
      <p:ext uri="{BB962C8B-B14F-4D97-AF65-F5344CB8AC3E}">
        <p14:creationId xmlns:p14="http://schemas.microsoft.com/office/powerpoint/2010/main" val="1559891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CH" dirty="0"/>
          </a:p>
        </p:txBody>
      </p:sp>
      <p:sp>
        <p:nvSpPr>
          <p:cNvPr id="4" name="Titel 3"/>
          <p:cNvSpPr>
            <a:spLocks noGrp="1"/>
          </p:cNvSpPr>
          <p:nvPr>
            <p:ph type="title"/>
          </p:nvPr>
        </p:nvSpPr>
        <p:spPr/>
        <p:txBody>
          <a:bodyPr/>
          <a:lstStyle/>
          <a:p>
            <a:r>
              <a:rPr lang="de-DE"/>
              <a:t>Titelmasterformat durch Klicken bearbeiten</a:t>
            </a:r>
            <a:endParaRPr lang="de-CH"/>
          </a:p>
        </p:txBody>
      </p:sp>
      <p:sp>
        <p:nvSpPr>
          <p:cNvPr id="12" name="Rectangle 16"/>
          <p:cNvSpPr>
            <a:spLocks noGrp="1" noChangeArrowheads="1"/>
          </p:cNvSpPr>
          <p:nvPr>
            <p:ph type="ftr" sz="quarter" idx="3"/>
          </p:nvPr>
        </p:nvSpPr>
        <p:spPr bwMode="auto">
          <a:xfrm rot="-5400000">
            <a:off x="9718678" y="3247496"/>
            <a:ext cx="4083050" cy="38523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ctr">
              <a:spcBef>
                <a:spcPct val="0"/>
              </a:spcBef>
              <a:buClrTx/>
              <a:defRPr sz="1200" b="0">
                <a:solidFill>
                  <a:srgbClr val="000000"/>
                </a:solidFill>
                <a:latin typeface="+mn-lt"/>
              </a:defRPr>
            </a:lvl1pPr>
          </a:lstStyle>
          <a:p>
            <a:pPr>
              <a:defRPr/>
            </a:pPr>
            <a:r>
              <a:rPr lang="en-GB"/>
              <a:t>Segelfluggruppe Bern</a:t>
            </a:r>
            <a:endParaRPr lang="en-GB" dirty="0"/>
          </a:p>
        </p:txBody>
      </p:sp>
      <p:sp>
        <p:nvSpPr>
          <p:cNvPr id="11" name="Rectangle 6"/>
          <p:cNvSpPr>
            <a:spLocks noGrp="1" noChangeArrowheads="1"/>
          </p:cNvSpPr>
          <p:nvPr>
            <p:ph type="sldNum" sz="quarter" idx="4"/>
          </p:nvPr>
        </p:nvSpPr>
        <p:spPr bwMode="auto">
          <a:xfrm>
            <a:off x="11271859" y="6433199"/>
            <a:ext cx="519941" cy="174624"/>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spcBef>
                <a:spcPct val="0"/>
              </a:spcBef>
              <a:buClrTx/>
              <a:defRPr sz="1200">
                <a:solidFill>
                  <a:srgbClr val="000000"/>
                </a:solidFill>
                <a:latin typeface="Calibri" pitchFamily="34" charset="0"/>
              </a:defRPr>
            </a:lvl1pPr>
          </a:lstStyle>
          <a:p>
            <a:pPr>
              <a:defRPr/>
            </a:pPr>
            <a:fld id="{A8B3388F-5308-411E-9AE8-5D77DB4DA865}" type="slidenum">
              <a:rPr lang="en-GB" smtClean="0"/>
              <a:pPr>
                <a:defRPr/>
              </a:pPr>
              <a:t>‹Nr.›</a:t>
            </a:fld>
            <a:endParaRPr lang="en-GB" dirty="0"/>
          </a:p>
        </p:txBody>
      </p:sp>
    </p:spTree>
    <p:extLst>
      <p:ext uri="{BB962C8B-B14F-4D97-AF65-F5344CB8AC3E}">
        <p14:creationId xmlns:p14="http://schemas.microsoft.com/office/powerpoint/2010/main" val="968582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CH" dirty="0"/>
          </a:p>
        </p:txBody>
      </p:sp>
      <p:sp>
        <p:nvSpPr>
          <p:cNvPr id="4" name="Titel 3"/>
          <p:cNvSpPr>
            <a:spLocks noGrp="1"/>
          </p:cNvSpPr>
          <p:nvPr>
            <p:ph type="title"/>
          </p:nvPr>
        </p:nvSpPr>
        <p:spPr/>
        <p:txBody>
          <a:bodyPr/>
          <a:lstStyle/>
          <a:p>
            <a:r>
              <a:rPr lang="de-DE"/>
              <a:t>Titelmasterformat durch Klicken bearbeiten</a:t>
            </a:r>
            <a:endParaRPr lang="de-CH"/>
          </a:p>
        </p:txBody>
      </p:sp>
      <p:sp>
        <p:nvSpPr>
          <p:cNvPr id="12" name="Rectangle 16"/>
          <p:cNvSpPr>
            <a:spLocks noGrp="1" noChangeArrowheads="1"/>
          </p:cNvSpPr>
          <p:nvPr>
            <p:ph type="ftr" sz="quarter" idx="3"/>
          </p:nvPr>
        </p:nvSpPr>
        <p:spPr bwMode="auto">
          <a:xfrm rot="-5400000">
            <a:off x="9718678" y="3247496"/>
            <a:ext cx="4083050" cy="38523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ctr">
              <a:spcBef>
                <a:spcPct val="0"/>
              </a:spcBef>
              <a:buClrTx/>
              <a:defRPr sz="1200" b="0">
                <a:solidFill>
                  <a:srgbClr val="000000"/>
                </a:solidFill>
                <a:latin typeface="+mn-lt"/>
              </a:defRPr>
            </a:lvl1pPr>
          </a:lstStyle>
          <a:p>
            <a:pPr>
              <a:defRPr/>
            </a:pPr>
            <a:r>
              <a:rPr lang="en-GB"/>
              <a:t>Segelfluggruppe Bern</a:t>
            </a:r>
            <a:endParaRPr lang="en-GB" dirty="0"/>
          </a:p>
        </p:txBody>
      </p:sp>
      <p:sp>
        <p:nvSpPr>
          <p:cNvPr id="11" name="Rectangle 6"/>
          <p:cNvSpPr>
            <a:spLocks noGrp="1" noChangeArrowheads="1"/>
          </p:cNvSpPr>
          <p:nvPr>
            <p:ph type="sldNum" sz="quarter" idx="4"/>
          </p:nvPr>
        </p:nvSpPr>
        <p:spPr bwMode="auto">
          <a:xfrm>
            <a:off x="11271859" y="6433199"/>
            <a:ext cx="519941" cy="174624"/>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spcBef>
                <a:spcPct val="0"/>
              </a:spcBef>
              <a:buClrTx/>
              <a:defRPr sz="1200">
                <a:solidFill>
                  <a:srgbClr val="000000"/>
                </a:solidFill>
                <a:latin typeface="Calibri" pitchFamily="34" charset="0"/>
              </a:defRPr>
            </a:lvl1pPr>
          </a:lstStyle>
          <a:p>
            <a:pPr>
              <a:defRPr/>
            </a:pPr>
            <a:fld id="{A8B3388F-5308-411E-9AE8-5D77DB4DA865}" type="slidenum">
              <a:rPr lang="en-GB" smtClean="0"/>
              <a:pPr>
                <a:defRPr/>
              </a:pPr>
              <a:t>‹Nr.›</a:t>
            </a:fld>
            <a:endParaRPr lang="en-GB" dirty="0"/>
          </a:p>
        </p:txBody>
      </p:sp>
    </p:spTree>
    <p:extLst>
      <p:ext uri="{BB962C8B-B14F-4D97-AF65-F5344CB8AC3E}">
        <p14:creationId xmlns:p14="http://schemas.microsoft.com/office/powerpoint/2010/main" val="1777229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CH" dirty="0"/>
          </a:p>
        </p:txBody>
      </p:sp>
      <p:sp>
        <p:nvSpPr>
          <p:cNvPr id="4" name="Titel 3"/>
          <p:cNvSpPr>
            <a:spLocks noGrp="1"/>
          </p:cNvSpPr>
          <p:nvPr>
            <p:ph type="title"/>
          </p:nvPr>
        </p:nvSpPr>
        <p:spPr/>
        <p:txBody>
          <a:bodyPr/>
          <a:lstStyle/>
          <a:p>
            <a:r>
              <a:rPr lang="de-DE"/>
              <a:t>Titelmasterformat durch Klicken bearbeiten</a:t>
            </a:r>
            <a:endParaRPr lang="de-CH"/>
          </a:p>
        </p:txBody>
      </p:sp>
      <p:sp>
        <p:nvSpPr>
          <p:cNvPr id="12" name="Rectangle 16"/>
          <p:cNvSpPr>
            <a:spLocks noGrp="1" noChangeArrowheads="1"/>
          </p:cNvSpPr>
          <p:nvPr>
            <p:ph type="ftr" sz="quarter" idx="3"/>
          </p:nvPr>
        </p:nvSpPr>
        <p:spPr bwMode="auto">
          <a:xfrm rot="-5400000">
            <a:off x="9718678" y="3247496"/>
            <a:ext cx="4083050" cy="38523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ctr">
              <a:spcBef>
                <a:spcPct val="0"/>
              </a:spcBef>
              <a:buClrTx/>
              <a:defRPr sz="1200" b="0">
                <a:solidFill>
                  <a:srgbClr val="000000"/>
                </a:solidFill>
                <a:latin typeface="+mn-lt"/>
              </a:defRPr>
            </a:lvl1pPr>
          </a:lstStyle>
          <a:p>
            <a:pPr>
              <a:defRPr/>
            </a:pPr>
            <a:r>
              <a:rPr lang="en-GB"/>
              <a:t>Segelfluggruppe Bern</a:t>
            </a:r>
            <a:endParaRPr lang="en-GB" dirty="0"/>
          </a:p>
        </p:txBody>
      </p:sp>
      <p:sp>
        <p:nvSpPr>
          <p:cNvPr id="11" name="Rectangle 6"/>
          <p:cNvSpPr>
            <a:spLocks noGrp="1" noChangeArrowheads="1"/>
          </p:cNvSpPr>
          <p:nvPr>
            <p:ph type="sldNum" sz="quarter" idx="4"/>
          </p:nvPr>
        </p:nvSpPr>
        <p:spPr bwMode="auto">
          <a:xfrm>
            <a:off x="11271859" y="6433199"/>
            <a:ext cx="519941" cy="174624"/>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spcBef>
                <a:spcPct val="0"/>
              </a:spcBef>
              <a:buClrTx/>
              <a:defRPr sz="1200">
                <a:solidFill>
                  <a:srgbClr val="000000"/>
                </a:solidFill>
                <a:latin typeface="Calibri" pitchFamily="34" charset="0"/>
              </a:defRPr>
            </a:lvl1pPr>
          </a:lstStyle>
          <a:p>
            <a:pPr>
              <a:defRPr/>
            </a:pPr>
            <a:fld id="{A8B3388F-5308-411E-9AE8-5D77DB4DA865}" type="slidenum">
              <a:rPr lang="en-GB" smtClean="0"/>
              <a:pPr>
                <a:defRPr/>
              </a:pPr>
              <a:t>‹Nr.›</a:t>
            </a:fld>
            <a:endParaRPr lang="en-GB" dirty="0"/>
          </a:p>
        </p:txBody>
      </p:sp>
    </p:spTree>
    <p:extLst>
      <p:ext uri="{BB962C8B-B14F-4D97-AF65-F5344CB8AC3E}">
        <p14:creationId xmlns:p14="http://schemas.microsoft.com/office/powerpoint/2010/main" val="1313556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CH" dirty="0"/>
          </a:p>
        </p:txBody>
      </p:sp>
      <p:sp>
        <p:nvSpPr>
          <p:cNvPr id="4" name="Titel 3"/>
          <p:cNvSpPr>
            <a:spLocks noGrp="1"/>
          </p:cNvSpPr>
          <p:nvPr>
            <p:ph type="title"/>
          </p:nvPr>
        </p:nvSpPr>
        <p:spPr/>
        <p:txBody>
          <a:bodyPr/>
          <a:lstStyle/>
          <a:p>
            <a:r>
              <a:rPr lang="de-DE"/>
              <a:t>Titelmasterformat durch Klicken bearbeiten</a:t>
            </a:r>
            <a:endParaRPr lang="de-CH"/>
          </a:p>
        </p:txBody>
      </p:sp>
      <p:sp>
        <p:nvSpPr>
          <p:cNvPr id="12" name="Rectangle 16"/>
          <p:cNvSpPr>
            <a:spLocks noGrp="1" noChangeArrowheads="1"/>
          </p:cNvSpPr>
          <p:nvPr>
            <p:ph type="ftr" sz="quarter" idx="3"/>
          </p:nvPr>
        </p:nvSpPr>
        <p:spPr bwMode="auto">
          <a:xfrm rot="-5400000">
            <a:off x="9718678" y="3247496"/>
            <a:ext cx="4083050" cy="38523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ctr">
              <a:spcBef>
                <a:spcPct val="0"/>
              </a:spcBef>
              <a:buClrTx/>
              <a:defRPr sz="1200" b="0">
                <a:solidFill>
                  <a:srgbClr val="000000"/>
                </a:solidFill>
                <a:latin typeface="+mn-lt"/>
              </a:defRPr>
            </a:lvl1pPr>
          </a:lstStyle>
          <a:p>
            <a:pPr>
              <a:defRPr/>
            </a:pPr>
            <a:r>
              <a:rPr lang="en-GB"/>
              <a:t>Segelfluggruppe Bern</a:t>
            </a:r>
            <a:endParaRPr lang="en-GB" dirty="0"/>
          </a:p>
        </p:txBody>
      </p:sp>
      <p:sp>
        <p:nvSpPr>
          <p:cNvPr id="11" name="Rectangle 6"/>
          <p:cNvSpPr>
            <a:spLocks noGrp="1" noChangeArrowheads="1"/>
          </p:cNvSpPr>
          <p:nvPr>
            <p:ph type="sldNum" sz="quarter" idx="4"/>
          </p:nvPr>
        </p:nvSpPr>
        <p:spPr bwMode="auto">
          <a:xfrm>
            <a:off x="11271859" y="6433199"/>
            <a:ext cx="519941" cy="174624"/>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spcBef>
                <a:spcPct val="0"/>
              </a:spcBef>
              <a:buClrTx/>
              <a:defRPr sz="1200">
                <a:solidFill>
                  <a:srgbClr val="000000"/>
                </a:solidFill>
                <a:latin typeface="Calibri" pitchFamily="34" charset="0"/>
              </a:defRPr>
            </a:lvl1pPr>
          </a:lstStyle>
          <a:p>
            <a:pPr>
              <a:defRPr/>
            </a:pPr>
            <a:fld id="{A8B3388F-5308-411E-9AE8-5D77DB4DA865}" type="slidenum">
              <a:rPr lang="en-GB" smtClean="0"/>
              <a:pPr>
                <a:defRPr/>
              </a:pPr>
              <a:t>‹Nr.›</a:t>
            </a:fld>
            <a:endParaRPr lang="en-GB" dirty="0"/>
          </a:p>
        </p:txBody>
      </p:sp>
    </p:spTree>
    <p:extLst>
      <p:ext uri="{BB962C8B-B14F-4D97-AF65-F5344CB8AC3E}">
        <p14:creationId xmlns:p14="http://schemas.microsoft.com/office/powerpoint/2010/main" val="1282483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4ABCD65A-2C65-4ECB-B843-BEFA8C03EA4D}"/>
              </a:ext>
            </a:extLst>
          </p:cNvPr>
          <p:cNvSpPr/>
          <p:nvPr userDrawn="1"/>
        </p:nvSpPr>
        <p:spPr>
          <a:xfrm>
            <a:off x="0" y="6593274"/>
            <a:ext cx="12192000" cy="288000"/>
          </a:xfrm>
          <a:prstGeom prst="rect">
            <a:avLst/>
          </a:prstGeom>
          <a:solidFill>
            <a:srgbClr val="4472C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dirty="0"/>
          </a:p>
        </p:txBody>
      </p:sp>
      <p:sp>
        <p:nvSpPr>
          <p:cNvPr id="2" name="Titelplatzhalter 1">
            <a:extLst>
              <a:ext uri="{FF2B5EF4-FFF2-40B4-BE49-F238E27FC236}">
                <a16:creationId xmlns:a16="http://schemas.microsoft.com/office/drawing/2014/main" id="{845C07F7-2E6A-4BCF-8A84-662E62A5E6A4}"/>
              </a:ext>
            </a:extLst>
          </p:cNvPr>
          <p:cNvSpPr>
            <a:spLocks noGrp="1"/>
          </p:cNvSpPr>
          <p:nvPr>
            <p:ph type="title"/>
          </p:nvPr>
        </p:nvSpPr>
        <p:spPr>
          <a:xfrm>
            <a:off x="954815" y="132512"/>
            <a:ext cx="6586842" cy="504000"/>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BA6C3B32-9CDA-4DE4-A6FA-6084A993A8F6}"/>
              </a:ext>
            </a:extLst>
          </p:cNvPr>
          <p:cNvSpPr>
            <a:spLocks noGrp="1"/>
          </p:cNvSpPr>
          <p:nvPr>
            <p:ph type="body" idx="1"/>
          </p:nvPr>
        </p:nvSpPr>
        <p:spPr>
          <a:xfrm>
            <a:off x="178676" y="892788"/>
            <a:ext cx="11788696" cy="5551331"/>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p:txBody>
      </p:sp>
      <p:sp>
        <p:nvSpPr>
          <p:cNvPr id="7" name="Textfeld 6">
            <a:extLst>
              <a:ext uri="{FF2B5EF4-FFF2-40B4-BE49-F238E27FC236}">
                <a16:creationId xmlns:a16="http://schemas.microsoft.com/office/drawing/2014/main" id="{B2A6F148-36B9-4688-A75C-51562723EDD4}"/>
              </a:ext>
            </a:extLst>
          </p:cNvPr>
          <p:cNvSpPr txBox="1"/>
          <p:nvPr userDrawn="1"/>
        </p:nvSpPr>
        <p:spPr>
          <a:xfrm>
            <a:off x="306815" y="6596219"/>
            <a:ext cx="1296000" cy="288000"/>
          </a:xfrm>
          <a:prstGeom prst="rect">
            <a:avLst/>
          </a:prstGeom>
          <a:noFill/>
        </p:spPr>
        <p:txBody>
          <a:bodyPr wrap="square" rtlCol="0">
            <a:spAutoFit/>
          </a:bodyPr>
          <a:lstStyle/>
          <a:p>
            <a:r>
              <a:rPr lang="de-DE" sz="1200" dirty="0">
                <a:solidFill>
                  <a:schemeClr val="bg1"/>
                </a:solidFill>
                <a:effectLst>
                  <a:outerShdw blurRad="50800" dist="38100" dir="2700000" algn="tl" rotWithShape="0">
                    <a:prstClr val="black">
                      <a:alpha val="40000"/>
                    </a:prstClr>
                  </a:outerShdw>
                </a:effectLst>
              </a:rPr>
              <a:t>© BUKO Segelflug</a:t>
            </a:r>
          </a:p>
        </p:txBody>
      </p:sp>
      <p:cxnSp>
        <p:nvCxnSpPr>
          <p:cNvPr id="9" name="Gerader Verbinder 8">
            <a:extLst>
              <a:ext uri="{FF2B5EF4-FFF2-40B4-BE49-F238E27FC236}">
                <a16:creationId xmlns:a16="http://schemas.microsoft.com/office/drawing/2014/main" id="{A9989FB3-161B-4989-8896-3B0586CB16CC}"/>
              </a:ext>
            </a:extLst>
          </p:cNvPr>
          <p:cNvCxnSpPr>
            <a:cxnSpLocks/>
          </p:cNvCxnSpPr>
          <p:nvPr userDrawn="1"/>
        </p:nvCxnSpPr>
        <p:spPr>
          <a:xfrm>
            <a:off x="0" y="6593274"/>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Grafik 9" descr="Ein Bild, das Text enthält.&#10;&#10;Automatisch generierte Beschreibung">
            <a:extLst>
              <a:ext uri="{FF2B5EF4-FFF2-40B4-BE49-F238E27FC236}">
                <a16:creationId xmlns:a16="http://schemas.microsoft.com/office/drawing/2014/main" id="{0BCAD85F-347B-4CB1-A19C-9322E36E3FF4}"/>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r="61478"/>
          <a:stretch/>
        </p:blipFill>
        <p:spPr>
          <a:xfrm>
            <a:off x="91049" y="15929"/>
            <a:ext cx="863766" cy="696169"/>
          </a:xfrm>
          <a:prstGeom prst="rect">
            <a:avLst/>
          </a:prstGeom>
        </p:spPr>
      </p:pic>
      <p:sp>
        <p:nvSpPr>
          <p:cNvPr id="12" name="Rechteck: abgerundete Ecken 11">
            <a:extLst>
              <a:ext uri="{FF2B5EF4-FFF2-40B4-BE49-F238E27FC236}">
                <a16:creationId xmlns:a16="http://schemas.microsoft.com/office/drawing/2014/main" id="{2F4365EF-E401-4AD6-9A42-F6FBA3A45F79}"/>
              </a:ext>
            </a:extLst>
          </p:cNvPr>
          <p:cNvSpPr/>
          <p:nvPr userDrawn="1"/>
        </p:nvSpPr>
        <p:spPr>
          <a:xfrm>
            <a:off x="8774545" y="103352"/>
            <a:ext cx="1360846" cy="504000"/>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800" dirty="0">
                <a:effectLst>
                  <a:outerShdw blurRad="50800" dist="38100" dir="2700000" algn="tl" rotWithShape="0">
                    <a:prstClr val="black">
                      <a:alpha val="40000"/>
                    </a:prstClr>
                  </a:outerShdw>
                </a:effectLst>
                <a:latin typeface="Arial Rounded MT Bold" panose="020F0704030504030204" pitchFamily="34" charset="0"/>
              </a:rPr>
              <a:t>NAV</a:t>
            </a:r>
          </a:p>
        </p:txBody>
      </p:sp>
      <p:sp>
        <p:nvSpPr>
          <p:cNvPr id="13" name="Rechteck: abgerundete Ecken 12">
            <a:extLst>
              <a:ext uri="{FF2B5EF4-FFF2-40B4-BE49-F238E27FC236}">
                <a16:creationId xmlns:a16="http://schemas.microsoft.com/office/drawing/2014/main" id="{D3CFB5E0-5E15-488C-9576-0F223EAD510D}"/>
              </a:ext>
            </a:extLst>
          </p:cNvPr>
          <p:cNvSpPr/>
          <p:nvPr userDrawn="1"/>
        </p:nvSpPr>
        <p:spPr>
          <a:xfrm>
            <a:off x="10276774" y="103352"/>
            <a:ext cx="1915226" cy="504000"/>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400" dirty="0">
                <a:effectLst>
                  <a:outerShdw blurRad="50800" dist="38100" dir="2700000" algn="tl" rotWithShape="0">
                    <a:prstClr val="black">
                      <a:alpha val="40000"/>
                    </a:prstClr>
                  </a:outerShdw>
                </a:effectLst>
              </a:rPr>
              <a:t>Segelflugtheorie SFCL</a:t>
            </a:r>
          </a:p>
          <a:p>
            <a:pPr algn="l"/>
            <a:r>
              <a:rPr lang="de-DE" sz="1400" dirty="0">
                <a:effectLst>
                  <a:outerShdw blurRad="50800" dist="38100" dir="2700000" algn="tl" rotWithShape="0">
                    <a:prstClr val="black">
                      <a:alpha val="40000"/>
                    </a:prstClr>
                  </a:outerShdw>
                </a:effectLst>
                <a:latin typeface="Arial Rounded MT Bold" panose="020F0704030504030204" pitchFamily="34" charset="0"/>
              </a:rPr>
              <a:t>Navigation</a:t>
            </a:r>
          </a:p>
        </p:txBody>
      </p:sp>
      <p:sp>
        <p:nvSpPr>
          <p:cNvPr id="14" name="Foliennummernplatzhalter 5">
            <a:extLst>
              <a:ext uri="{FF2B5EF4-FFF2-40B4-BE49-F238E27FC236}">
                <a16:creationId xmlns:a16="http://schemas.microsoft.com/office/drawing/2014/main" id="{DB51A1B0-2D75-497E-B002-E6BAD5BFE045}"/>
              </a:ext>
            </a:extLst>
          </p:cNvPr>
          <p:cNvSpPr>
            <a:spLocks noGrp="1"/>
          </p:cNvSpPr>
          <p:nvPr>
            <p:ph type="sldNum" sz="quarter" idx="4"/>
          </p:nvPr>
        </p:nvSpPr>
        <p:spPr>
          <a:xfrm>
            <a:off x="11480233" y="6570000"/>
            <a:ext cx="540000" cy="288000"/>
          </a:xfrm>
          <a:prstGeom prst="rect">
            <a:avLst/>
          </a:prstGeom>
        </p:spPr>
        <p:txBody>
          <a:bodyPr/>
          <a:lstStyle>
            <a:lvl1pPr>
              <a:defRPr sz="1200">
                <a:solidFill>
                  <a:schemeClr val="bg1"/>
                </a:solidFill>
                <a:effectLst>
                  <a:outerShdw blurRad="50800" dist="38100" dir="2700000" algn="tl" rotWithShape="0">
                    <a:prstClr val="black">
                      <a:alpha val="40000"/>
                    </a:prstClr>
                  </a:outerShdw>
                </a:effectLst>
              </a:defRPr>
            </a:lvl1pPr>
          </a:lstStyle>
          <a:p>
            <a:fld id="{1BAF13B1-D0BA-4A19-B609-64C08BFDA19E}" type="slidenum">
              <a:rPr lang="de-DE" smtClean="0"/>
              <a:pPr/>
              <a:t>‹Nr.›</a:t>
            </a:fld>
            <a:endParaRPr lang="de-DE" dirty="0"/>
          </a:p>
        </p:txBody>
      </p:sp>
      <p:cxnSp>
        <p:nvCxnSpPr>
          <p:cNvPr id="15" name="Gerader Verbinder 14">
            <a:extLst>
              <a:ext uri="{FF2B5EF4-FFF2-40B4-BE49-F238E27FC236}">
                <a16:creationId xmlns:a16="http://schemas.microsoft.com/office/drawing/2014/main" id="{702BE076-1037-4FB3-A5DA-6C5FD657D0C3}"/>
              </a:ext>
            </a:extLst>
          </p:cNvPr>
          <p:cNvCxnSpPr>
            <a:cxnSpLocks/>
          </p:cNvCxnSpPr>
          <p:nvPr userDrawn="1"/>
        </p:nvCxnSpPr>
        <p:spPr>
          <a:xfrm>
            <a:off x="0" y="710131"/>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Rechteck 3">
            <a:extLst>
              <a:ext uri="{FF2B5EF4-FFF2-40B4-BE49-F238E27FC236}">
                <a16:creationId xmlns:a16="http://schemas.microsoft.com/office/drawing/2014/main" id="{C486E684-9E51-4D4C-9F4D-4215507024FF}"/>
              </a:ext>
            </a:extLst>
          </p:cNvPr>
          <p:cNvSpPr/>
          <p:nvPr userDrawn="1"/>
        </p:nvSpPr>
        <p:spPr>
          <a:xfrm>
            <a:off x="11967372" y="103351"/>
            <a:ext cx="224628" cy="5040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902154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 id="2147483658" r:id="rId8"/>
    <p:sldLayoutId id="2147483659" r:id="rId9"/>
    <p:sldLayoutId id="2147483660" r:id="rId10"/>
  </p:sldLayoutIdLst>
  <p:hf hdr="0" ftr="0" dt="0"/>
  <p:txStyles>
    <p:titleStyle>
      <a:lvl1pPr algn="ctr" defTabSz="914400" rtl="0" eaLnBrk="1" latinLnBrk="0" hangingPunct="1">
        <a:lnSpc>
          <a:spcPct val="90000"/>
        </a:lnSpc>
        <a:spcBef>
          <a:spcPct val="0"/>
        </a:spcBef>
        <a:buNone/>
        <a:defRPr sz="3600" kern="1200">
          <a:solidFill>
            <a:srgbClr val="2B88D9"/>
          </a:solidFill>
          <a:effectLst>
            <a:outerShdw blurRad="50800" dist="38100" dir="2700000" algn="tl" rotWithShape="0">
              <a:prstClr val="black">
                <a:alpha val="40000"/>
              </a:prst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segelfliegengrundausbildung.de/images/navigatie/Navigation/9.1.1.10.jpg"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segelfliegengrundausbildung.de/images/navigatie/world-timezone-600.jpg"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map.geo.admin.ch/"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hyperlink" Target="http://www.luftlinie.org/M&#252;nchen/San-Francisco"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eather.com/de-DE/wissen/umwelt/news/2020-11-09-magnetischer-nordpol-wandert-immer-schneller-das-hat-folgen" TargetMode="Externa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3.jpe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www.segelfliegengrundausbildung.de/images/navigatie/Navigation/9.1.3.6.JPG"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3.JP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hyperlink" Target="https://www.segelfliegengrundausbildung.de/images/navigatie/Navigation/9.1.3.7.JPG"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3.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hyperlink" Target="https://www.segelfliegengrundausbildung.de/images/navigatie/Navigation/9.1.1.11.jpg" TargetMode="Externa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hyperlink" Target="https://www.segelfliegengrundausbildung.de/images/navigatie/windroos.jp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hyperlink" Target="https://www.geo.admin.ch/"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s://www.segelfliegengrundausbildung.de/images/navigatie/aarde.gif"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hyperlink" Target="https://www.segelfliegengrundausbildung.de/images/navigatie/Navigation/9.1.1.3.jpg"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segelfliegengrundausbildung.de/images/navigatie/aardedc.jpg"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abgerundete Ecken 4">
            <a:extLst>
              <a:ext uri="{FF2B5EF4-FFF2-40B4-BE49-F238E27FC236}">
                <a16:creationId xmlns:a16="http://schemas.microsoft.com/office/drawing/2014/main" id="{884A4F68-ED5A-4FF4-8D2A-D2E64660729D}"/>
              </a:ext>
            </a:extLst>
          </p:cNvPr>
          <p:cNvSpPr/>
          <p:nvPr/>
        </p:nvSpPr>
        <p:spPr>
          <a:xfrm>
            <a:off x="192088" y="188913"/>
            <a:ext cx="11828145" cy="1219412"/>
          </a:xfrm>
          <a:prstGeom prst="roundRect">
            <a:avLst/>
          </a:prstGeom>
          <a:ln>
            <a:noFill/>
          </a:ln>
          <a:effectLst>
            <a:reflection blurRad="6350" stA="50000" endA="300" endPos="13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Segelflugtheorie SFCL</a:t>
            </a:r>
          </a:p>
          <a:p>
            <a:pPr algn="ctr"/>
            <a:r>
              <a:rPr lang="de-DE" sz="4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Navigation Version Schweiz Teil 1</a:t>
            </a:r>
          </a:p>
        </p:txBody>
      </p:sp>
      <p:pic>
        <p:nvPicPr>
          <p:cNvPr id="6" name="Grafik 5" descr="Ein Bild, das Text enthält.&#10;&#10;Automatisch generierte Beschreibung">
            <a:extLst>
              <a:ext uri="{FF2B5EF4-FFF2-40B4-BE49-F238E27FC236}">
                <a16:creationId xmlns:a16="http://schemas.microsoft.com/office/drawing/2014/main" id="{9486641D-FD6D-4834-B209-3534F1D283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2261"/>
          <a:stretch/>
        </p:blipFill>
        <p:spPr>
          <a:xfrm>
            <a:off x="3607299" y="1973866"/>
            <a:ext cx="5266568" cy="4332784"/>
          </a:xfrm>
          <a:prstGeom prst="rect">
            <a:avLst/>
          </a:prstGeom>
        </p:spPr>
      </p:pic>
      <p:sp>
        <p:nvSpPr>
          <p:cNvPr id="7" name="Foliennummernplatzhalter 6">
            <a:extLst>
              <a:ext uri="{FF2B5EF4-FFF2-40B4-BE49-F238E27FC236}">
                <a16:creationId xmlns:a16="http://schemas.microsoft.com/office/drawing/2014/main" id="{84239DEF-2EBC-47CA-A8AD-CCF7B7385CF4}"/>
              </a:ext>
            </a:extLst>
          </p:cNvPr>
          <p:cNvSpPr>
            <a:spLocks noGrp="1"/>
          </p:cNvSpPr>
          <p:nvPr>
            <p:ph type="sldNum" sz="quarter" idx="12"/>
          </p:nvPr>
        </p:nvSpPr>
        <p:spPr/>
        <p:txBody>
          <a:bodyPr/>
          <a:lstStyle/>
          <a:p>
            <a:fld id="{1BAF13B1-D0BA-4A19-B609-64C08BFDA19E}" type="slidenum">
              <a:rPr lang="de-DE" smtClean="0"/>
              <a:t>1</a:t>
            </a:fld>
            <a:endParaRPr lang="de-DE" dirty="0"/>
          </a:p>
        </p:txBody>
      </p:sp>
      <p:sp>
        <p:nvSpPr>
          <p:cNvPr id="2" name="Textfeld 1"/>
          <p:cNvSpPr txBox="1"/>
          <p:nvPr/>
        </p:nvSpPr>
        <p:spPr>
          <a:xfrm>
            <a:off x="9745737" y="6581001"/>
            <a:ext cx="1354654" cy="276999"/>
          </a:xfrm>
          <a:prstGeom prst="rect">
            <a:avLst/>
          </a:prstGeom>
          <a:noFill/>
        </p:spPr>
        <p:txBody>
          <a:bodyPr wrap="square" rtlCol="0">
            <a:spAutoFit/>
          </a:bodyPr>
          <a:lstStyle/>
          <a:p>
            <a:r>
              <a:rPr lang="de-DE" sz="1200" dirty="0" err="1">
                <a:solidFill>
                  <a:schemeClr val="bg1"/>
                </a:solidFill>
              </a:rPr>
              <a:t>Rev</a:t>
            </a:r>
            <a:r>
              <a:rPr lang="de-DE" sz="1200" dirty="0">
                <a:solidFill>
                  <a:schemeClr val="bg1"/>
                </a:solidFill>
              </a:rPr>
              <a:t> 1, 12.01.2022</a:t>
            </a:r>
          </a:p>
        </p:txBody>
      </p:sp>
    </p:spTree>
    <p:extLst>
      <p:ext uri="{BB962C8B-B14F-4D97-AF65-F5344CB8AC3E}">
        <p14:creationId xmlns:p14="http://schemas.microsoft.com/office/powerpoint/2010/main" val="1667208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9.1.1 Das Koordinatensystem</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p:txBody>
          <a:bodyPr/>
          <a:lstStyle/>
          <a:p>
            <a:r>
              <a:rPr lang="de-DE" sz="2000" dirty="0"/>
              <a:t>Wir teilen die Erde gedanklich am Äquator in gleiche Hälften. Hierbei ergibt sich die Nord- und Südhalbkugel</a:t>
            </a:r>
          </a:p>
          <a:p>
            <a:r>
              <a:rPr lang="de-DE" sz="2000" dirty="0"/>
              <a:t>Die Ebene des Äquators selbst verläuft durch den Erdmittelpunkt, wir nennen dies einen Großkreis.</a:t>
            </a:r>
          </a:p>
          <a:p>
            <a:r>
              <a:rPr lang="de-DE" sz="2000" dirty="0"/>
              <a:t>Weitere Teilungen im 90° Winkel zur Erdachse nach Norden (oder Süden) ergeben Breitenkreise (Breitenparallelen). Sie werden zum Pol hin immer kleiner und werden daher Kleinkreise genannt.</a:t>
            </a:r>
          </a:p>
          <a:p>
            <a:r>
              <a:rPr lang="de-DE" sz="2000" dirty="0"/>
              <a:t>Hier sind unendlich viele Breitenkreise möglich. In der Praxis nimmt man hier ein Winkelmaß, das Grad° zur Teilung her.</a:t>
            </a:r>
          </a:p>
          <a:p>
            <a:r>
              <a:rPr lang="de-DE" sz="2000" dirty="0"/>
              <a:t>Die Pole selbst schrumpfen zum Punkt und werden mit 90° Nord bzw. 90° Süd bezeichnet</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10</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9.1 Grundlagen der Navigation</a:t>
            </a:r>
          </a:p>
        </p:txBody>
      </p:sp>
      <p:pic>
        <p:nvPicPr>
          <p:cNvPr id="7" name="Grafik 6" descr="9.1.1.9"/>
          <p:cNvPicPr/>
          <p:nvPr/>
        </p:nvPicPr>
        <p:blipFill>
          <a:blip r:embed="rId2">
            <a:extLst>
              <a:ext uri="{28A0092B-C50C-407E-A947-70E740481C1C}">
                <a14:useLocalDpi xmlns:a14="http://schemas.microsoft.com/office/drawing/2010/main" val="0"/>
              </a:ext>
            </a:extLst>
          </a:blip>
          <a:srcRect/>
          <a:stretch>
            <a:fillRect/>
          </a:stretch>
        </p:blipFill>
        <p:spPr bwMode="auto">
          <a:xfrm>
            <a:off x="208596" y="970915"/>
            <a:ext cx="5716905" cy="5144770"/>
          </a:xfrm>
          <a:prstGeom prst="rect">
            <a:avLst/>
          </a:prstGeom>
          <a:noFill/>
          <a:ln>
            <a:noFill/>
          </a:ln>
        </p:spPr>
      </p:pic>
    </p:spTree>
    <p:extLst>
      <p:ext uri="{BB962C8B-B14F-4D97-AF65-F5344CB8AC3E}">
        <p14:creationId xmlns:p14="http://schemas.microsoft.com/office/powerpoint/2010/main" val="3521128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9.1.1 Das Koordinatensystem</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p:txBody>
          <a:bodyPr>
            <a:normAutofit fontScale="92500"/>
          </a:bodyPr>
          <a:lstStyle/>
          <a:p>
            <a:r>
              <a:rPr lang="de-DE" sz="2000" dirty="0"/>
              <a:t>Analog zur Nord-Süd Teilung wird die Erde auch in Ost – West geteilt.</a:t>
            </a:r>
          </a:p>
          <a:p>
            <a:r>
              <a:rPr lang="de-DE" sz="2000" dirty="0"/>
              <a:t>Hierbei wird als Bezug die Sternwarte von Greenwich in England genommen. Der Großkreis, die Ebene verläuft durch den Erdmittelpunkt, bekommt die Bezeichnung „Nullmeridian“ oder 0° Längengrad. Er verläuft in Nord – Süd Ausrichtung durch die Pole und teilt die Erde in eine Westliche und Östliche Halbkugel. Auf der gegenüberliegenden Seite der Erde hat er die Bezeichnung 180° und stellt die Datumsgrenze dar.</a:t>
            </a:r>
          </a:p>
          <a:p>
            <a:r>
              <a:rPr lang="de-DE" sz="2000" dirty="0"/>
              <a:t>Auch hier sind wieder unendlich viele weitere Meridiane (Längengrade) nach Ost oder West möglich, sie werden mit Ihrer Gradzahl bezeichnet z.B. 11° E, hier befindet sich Deutschland, Nordamerika dagegen beginnt auf ca. 50° W (Neufundland) und erstreckt sich bis fast 180° W (Aleuten).</a:t>
            </a:r>
          </a:p>
          <a:p>
            <a:r>
              <a:rPr lang="de-DE" sz="2000" dirty="0"/>
              <a:t>Es gibt unendlich viele mögliche Großkreise in alle möglichen Richtungen, wir müssen uns den Begriff für später merken.</a:t>
            </a:r>
          </a:p>
          <a:p>
            <a:endParaRPr lang="de-DE" sz="2000" dirty="0"/>
          </a:p>
          <a:p>
            <a:endParaRPr lang="de-DE" sz="2000"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11</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9.1 Grundlagen der Navigation</a:t>
            </a:r>
          </a:p>
        </p:txBody>
      </p:sp>
      <p:pic>
        <p:nvPicPr>
          <p:cNvPr id="7" name="Inhaltsplatzhalter 6" descr="9.1.1.8"/>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46856" y="1091406"/>
            <a:ext cx="5715000" cy="5143500"/>
          </a:xfrm>
          <a:prstGeom prst="rect">
            <a:avLst/>
          </a:prstGeom>
          <a:noFill/>
          <a:ln>
            <a:noFill/>
          </a:ln>
        </p:spPr>
      </p:pic>
    </p:spTree>
    <p:extLst>
      <p:ext uri="{BB962C8B-B14F-4D97-AF65-F5344CB8AC3E}">
        <p14:creationId xmlns:p14="http://schemas.microsoft.com/office/powerpoint/2010/main" val="3820026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9.1.1 Das Koordinatensystem</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p:txBody>
          <a:bodyPr/>
          <a:lstStyle/>
          <a:p>
            <a:pPr marL="0" indent="0" algn="ctr">
              <a:buNone/>
            </a:pPr>
            <a:r>
              <a:rPr lang="de-DE" sz="2800" b="1" dirty="0"/>
              <a:t>Zusammenfassung</a:t>
            </a:r>
          </a:p>
          <a:p>
            <a:r>
              <a:rPr lang="de-DE" dirty="0"/>
              <a:t>Meridiane verlaufen in Nord-Süd Richtung und sind Großkreise. Sie haben die Bezeichnung 000° - 180° W oder 000° - 180° E</a:t>
            </a:r>
          </a:p>
          <a:p>
            <a:r>
              <a:rPr lang="de-DE" dirty="0"/>
              <a:t>Breitenkreise teilen die Erde in Nord- Südrichtung und sind bis auf den Äquator Kleinkreise die in Richtung der Pole immer kleiner werden</a:t>
            </a:r>
          </a:p>
          <a:p>
            <a:r>
              <a:rPr lang="de-DE" dirty="0"/>
              <a:t>90° Nord ist der Nordpol</a:t>
            </a:r>
          </a:p>
          <a:p>
            <a:r>
              <a:rPr lang="de-DE" dirty="0"/>
              <a:t>90° Süd der Südpol</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12</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9.1 Grundlagen der Navigation</a:t>
            </a:r>
          </a:p>
        </p:txBody>
      </p:sp>
      <p:pic>
        <p:nvPicPr>
          <p:cNvPr id="7" name="Inhaltsplatzhalter 6" descr="9.1.1.10">
            <a:hlinkClick r:id="rId2"/>
          </p:cNvPr>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46856" y="1715294"/>
            <a:ext cx="5715000" cy="3895725"/>
          </a:xfrm>
          <a:prstGeom prst="rect">
            <a:avLst/>
          </a:prstGeom>
          <a:noFill/>
          <a:ln>
            <a:noFill/>
          </a:ln>
        </p:spPr>
      </p:pic>
    </p:spTree>
    <p:extLst>
      <p:ext uri="{BB962C8B-B14F-4D97-AF65-F5344CB8AC3E}">
        <p14:creationId xmlns:p14="http://schemas.microsoft.com/office/powerpoint/2010/main" val="3686953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9.1.1 Das Koordinatensystem</a:t>
            </a:r>
          </a:p>
        </p:txBody>
      </p:sp>
      <p:sp>
        <p:nvSpPr>
          <p:cNvPr id="3" name="Inhaltsplatzhalter 2">
            <a:extLst>
              <a:ext uri="{FF2B5EF4-FFF2-40B4-BE49-F238E27FC236}">
                <a16:creationId xmlns:a16="http://schemas.microsoft.com/office/drawing/2014/main" id="{82D91192-5D50-49E4-B1FC-E421C191A2E5}"/>
              </a:ext>
            </a:extLst>
          </p:cNvPr>
          <p:cNvSpPr>
            <a:spLocks noGrp="1"/>
          </p:cNvSpPr>
          <p:nvPr>
            <p:ph sz="half" idx="1"/>
          </p:nvPr>
        </p:nvSpPr>
        <p:spPr/>
        <p:txBody>
          <a:bodyPr>
            <a:normAutofit/>
          </a:bodyPr>
          <a:lstStyle/>
          <a:p>
            <a:pPr marL="0" indent="0" algn="ctr">
              <a:buNone/>
            </a:pPr>
            <a:r>
              <a:rPr lang="de-DE" sz="2800" b="1" dirty="0"/>
              <a:t>Koordinatensystem und Abstände</a:t>
            </a:r>
          </a:p>
          <a:p>
            <a:r>
              <a:rPr lang="de-DE" dirty="0"/>
              <a:t>Wie in der ersten Folie des Kapitels gesehen ist das Koordinatensystem in Dezimalgrad° aufgeteilt. </a:t>
            </a:r>
          </a:p>
          <a:p>
            <a:r>
              <a:rPr lang="de-DE" dirty="0"/>
              <a:t>In der Luftfahrt hat sich allerdings die Aufteilung in Grad°, Minuten‘ und Sekunden“ etabliert</a:t>
            </a:r>
          </a:p>
          <a:p>
            <a:r>
              <a:rPr lang="de-DE" dirty="0"/>
              <a:t>Hierbei entspricht 1 Grad ° = 60 Minuten ‘</a:t>
            </a:r>
          </a:p>
          <a:p>
            <a:r>
              <a:rPr lang="de-DE" dirty="0"/>
              <a:t>Und entsprechend 1 Minute ‘ = 60 Sekunden “</a:t>
            </a:r>
          </a:p>
          <a:p>
            <a:r>
              <a:rPr lang="de-DE" dirty="0"/>
              <a:t>All dies gilt sowohl für die Breite eines Ortes als auch für seine Länge</a:t>
            </a:r>
          </a:p>
          <a:p>
            <a:r>
              <a:rPr lang="de-DE" dirty="0"/>
              <a:t>Angegeben wird immer erst die Breite mit dem Zusatz N oder S, als zweites folgt die Länge mit dem Zusatz E oder W</a:t>
            </a:r>
          </a:p>
          <a:p>
            <a:endParaRPr lang="de-DE" dirty="0"/>
          </a:p>
          <a:p>
            <a:endParaRPr lang="de-DE" dirty="0"/>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p:txBody>
          <a:bodyPr/>
          <a:lstStyle/>
          <a:p>
            <a:pPr marL="0" indent="0" algn="ctr">
              <a:buNone/>
            </a:pPr>
            <a:r>
              <a:rPr lang="de-DE" sz="2800" b="1" dirty="0"/>
              <a:t>Erdumfang am Äquator</a:t>
            </a:r>
          </a:p>
          <a:p>
            <a:r>
              <a:rPr lang="de-DE" dirty="0"/>
              <a:t>Es sind dies ca. 40 000 km oder 21 600 NM</a:t>
            </a:r>
          </a:p>
          <a:p>
            <a:pPr marL="457200" lvl="1" indent="0">
              <a:buNone/>
            </a:pPr>
            <a:endParaRPr lang="de-DE" dirty="0"/>
          </a:p>
          <a:p>
            <a:pPr marL="0" indent="0">
              <a:buNone/>
              <a:tabLst>
                <a:tab pos="2867025" algn="l"/>
              </a:tabLst>
            </a:pPr>
            <a:r>
              <a:rPr lang="de-DE" sz="1600" dirty="0"/>
              <a:t>21 600 NM / 360° = 60 NM	oder 111 km</a:t>
            </a:r>
          </a:p>
          <a:p>
            <a:pPr marL="0" indent="0">
              <a:buNone/>
              <a:tabLst>
                <a:tab pos="2867025" algn="l"/>
              </a:tabLst>
            </a:pPr>
            <a:r>
              <a:rPr lang="de-DE" sz="1600" dirty="0"/>
              <a:t>60 NM / 60‘ Minuten 	entspricht 1 NM oder 1852 m</a:t>
            </a:r>
          </a:p>
          <a:p>
            <a:pPr marL="0" indent="0">
              <a:buNone/>
              <a:tabLst>
                <a:tab pos="2867025" algn="l"/>
              </a:tabLst>
            </a:pPr>
            <a:r>
              <a:rPr lang="de-DE" sz="1600" dirty="0"/>
              <a:t>	oder „Bogenminute“</a:t>
            </a:r>
          </a:p>
          <a:p>
            <a:pPr marL="0" indent="0">
              <a:buNone/>
              <a:tabLst>
                <a:tab pos="2867025" algn="l"/>
              </a:tabLst>
            </a:pPr>
            <a:r>
              <a:rPr lang="de-DE" sz="1600" dirty="0"/>
              <a:t>1 NM / 60“ Sekunden	entspricht ca.                     30 m</a:t>
            </a:r>
          </a:p>
          <a:p>
            <a:pPr marL="0" indent="0">
              <a:buNone/>
              <a:tabLst>
                <a:tab pos="2867025" algn="l"/>
              </a:tabLst>
            </a:pPr>
            <a:endParaRPr lang="de-DE" sz="1600" dirty="0"/>
          </a:p>
          <a:p>
            <a:pPr>
              <a:tabLst>
                <a:tab pos="2867025" algn="l"/>
              </a:tabLst>
            </a:pPr>
            <a:r>
              <a:rPr lang="de-DE" sz="2400" dirty="0"/>
              <a:t>Damit ist das Koordinatensystem bestehend aus ° - ‘ - “ auf ca. 30 m genau</a:t>
            </a:r>
            <a:endParaRPr lang="de-DE" sz="2800"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13</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9.1 Grundlagen der Navigation</a:t>
            </a:r>
          </a:p>
        </p:txBody>
      </p:sp>
    </p:spTree>
    <p:extLst>
      <p:ext uri="{BB962C8B-B14F-4D97-AF65-F5344CB8AC3E}">
        <p14:creationId xmlns:p14="http://schemas.microsoft.com/office/powerpoint/2010/main" val="585956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9.1.1 Zeitzonen</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p:txBody>
          <a:bodyPr/>
          <a:lstStyle/>
          <a:p>
            <a:r>
              <a:rPr lang="de-DE" dirty="0"/>
              <a:t>Die Erde dreht sich in 24 Stunden einmal um Ihre Achse</a:t>
            </a:r>
          </a:p>
          <a:p>
            <a:r>
              <a:rPr lang="de-DE" dirty="0"/>
              <a:t>In einer Stunde dreht Sie sich daher um 15°</a:t>
            </a:r>
          </a:p>
          <a:p>
            <a:r>
              <a:rPr lang="de-DE" dirty="0"/>
              <a:t>Alle 15° beginnt also theoretisch immer eine andere Zeitzone</a:t>
            </a:r>
          </a:p>
          <a:p>
            <a:r>
              <a:rPr lang="de-DE" dirty="0"/>
              <a:t>In der Realität orientieren sich die Zeitzonen allerdings an den Ländergrenzen</a:t>
            </a:r>
          </a:p>
          <a:p>
            <a:r>
              <a:rPr lang="de-DE" dirty="0"/>
              <a:t>In der Luftfahrt werden die Zeiten in der einheitlich koordinierten Weltzeit angegeben und mit  UTC (Universal Time Coordinated) bezeichnet</a:t>
            </a:r>
          </a:p>
          <a:p>
            <a:r>
              <a:rPr lang="de-DE" dirty="0"/>
              <a:t>Sie unterscheidet sich um 1 Stunde (MEZ, Winter) bzw. 2 Stunden (MESZ, Sommer) zur deutschen Zeit</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14</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9.1 Grundlagen der Navigation</a:t>
            </a:r>
          </a:p>
        </p:txBody>
      </p:sp>
      <p:pic>
        <p:nvPicPr>
          <p:cNvPr id="7" name="Inhaltsplatzhalter 6" descr="https://www.segelfliegengrundausbildung.de/images/navigatie/world-timezone-600.jpg">
            <a:hlinkClick r:id="rId2"/>
          </p:cNvPr>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6675" y="1200150"/>
            <a:ext cx="6038850" cy="3552825"/>
          </a:xfrm>
          <a:prstGeom prst="rect">
            <a:avLst/>
          </a:prstGeom>
          <a:noFill/>
          <a:ln>
            <a:noFill/>
          </a:ln>
        </p:spPr>
      </p:pic>
    </p:spTree>
    <p:extLst>
      <p:ext uri="{BB962C8B-B14F-4D97-AF65-F5344CB8AC3E}">
        <p14:creationId xmlns:p14="http://schemas.microsoft.com/office/powerpoint/2010/main" val="3705659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17D001-6A1F-4532-A47A-8B0A9D5C12B5}"/>
              </a:ext>
            </a:extLst>
          </p:cNvPr>
          <p:cNvSpPr>
            <a:spLocks noGrp="1"/>
          </p:cNvSpPr>
          <p:nvPr>
            <p:ph type="title"/>
          </p:nvPr>
        </p:nvSpPr>
        <p:spPr/>
        <p:txBody>
          <a:bodyPr>
            <a:normAutofit fontScale="90000"/>
          </a:bodyPr>
          <a:lstStyle/>
          <a:p>
            <a:r>
              <a:rPr lang="de-DE" sz="3600" dirty="0"/>
              <a:t>9.1.1 Zeitzonen</a:t>
            </a:r>
            <a:endParaRPr lang="de-CH" dirty="0"/>
          </a:p>
        </p:txBody>
      </p:sp>
      <p:sp>
        <p:nvSpPr>
          <p:cNvPr id="3" name="Foliennummernplatzhalter 2">
            <a:extLst>
              <a:ext uri="{FF2B5EF4-FFF2-40B4-BE49-F238E27FC236}">
                <a16:creationId xmlns:a16="http://schemas.microsoft.com/office/drawing/2014/main" id="{095FC378-0B0B-4093-B529-A64E4DA54860}"/>
              </a:ext>
            </a:extLst>
          </p:cNvPr>
          <p:cNvSpPr>
            <a:spLocks noGrp="1"/>
          </p:cNvSpPr>
          <p:nvPr>
            <p:ph type="sldNum" sz="quarter" idx="12"/>
          </p:nvPr>
        </p:nvSpPr>
        <p:spPr/>
        <p:txBody>
          <a:bodyPr/>
          <a:lstStyle/>
          <a:p>
            <a:fld id="{1BAF13B1-D0BA-4A19-B609-64C08BFDA19E}" type="slidenum">
              <a:rPr lang="de-DE" smtClean="0"/>
              <a:pPr/>
              <a:t>15</a:t>
            </a:fld>
            <a:endParaRPr lang="de-DE" dirty="0"/>
          </a:p>
        </p:txBody>
      </p:sp>
      <p:sp>
        <p:nvSpPr>
          <p:cNvPr id="4" name="Textplatzhalter 3">
            <a:extLst>
              <a:ext uri="{FF2B5EF4-FFF2-40B4-BE49-F238E27FC236}">
                <a16:creationId xmlns:a16="http://schemas.microsoft.com/office/drawing/2014/main" id="{A52C6316-48AD-4F9E-AC6D-7A9297E6D299}"/>
              </a:ext>
            </a:extLst>
          </p:cNvPr>
          <p:cNvSpPr>
            <a:spLocks noGrp="1"/>
          </p:cNvSpPr>
          <p:nvPr>
            <p:ph type="body" sz="quarter" idx="13"/>
          </p:nvPr>
        </p:nvSpPr>
        <p:spPr/>
        <p:txBody>
          <a:bodyPr/>
          <a:lstStyle/>
          <a:p>
            <a:r>
              <a:rPr lang="de-DE" dirty="0"/>
              <a:t>9.1 Grundlagen der Navigation</a:t>
            </a:r>
          </a:p>
          <a:p>
            <a:endParaRPr lang="de-CH" dirty="0"/>
          </a:p>
        </p:txBody>
      </p:sp>
      <p:pic>
        <p:nvPicPr>
          <p:cNvPr id="6" name="Grafik 5">
            <a:extLst>
              <a:ext uri="{FF2B5EF4-FFF2-40B4-BE49-F238E27FC236}">
                <a16:creationId xmlns:a16="http://schemas.microsoft.com/office/drawing/2014/main" id="{BC41BDB3-D113-4FAC-ABFA-1F9FF7ACE7A2}"/>
              </a:ext>
            </a:extLst>
          </p:cNvPr>
          <p:cNvPicPr>
            <a:picLocks noChangeAspect="1"/>
          </p:cNvPicPr>
          <p:nvPr/>
        </p:nvPicPr>
        <p:blipFill>
          <a:blip r:embed="rId3"/>
          <a:stretch>
            <a:fillRect/>
          </a:stretch>
        </p:blipFill>
        <p:spPr>
          <a:xfrm>
            <a:off x="2312277" y="807812"/>
            <a:ext cx="8207524" cy="5685792"/>
          </a:xfrm>
          <a:prstGeom prst="rect">
            <a:avLst/>
          </a:prstGeom>
        </p:spPr>
      </p:pic>
    </p:spTree>
    <p:extLst>
      <p:ext uri="{BB962C8B-B14F-4D97-AF65-F5344CB8AC3E}">
        <p14:creationId xmlns:p14="http://schemas.microsoft.com/office/powerpoint/2010/main" val="2599505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17D001-6A1F-4532-A47A-8B0A9D5C12B5}"/>
              </a:ext>
            </a:extLst>
          </p:cNvPr>
          <p:cNvSpPr>
            <a:spLocks noGrp="1"/>
          </p:cNvSpPr>
          <p:nvPr>
            <p:ph type="title"/>
          </p:nvPr>
        </p:nvSpPr>
        <p:spPr/>
        <p:txBody>
          <a:bodyPr>
            <a:normAutofit fontScale="90000"/>
          </a:bodyPr>
          <a:lstStyle/>
          <a:p>
            <a:r>
              <a:rPr lang="de-DE" sz="3600" dirty="0"/>
              <a:t>9.1.1 Zeitzonen</a:t>
            </a:r>
            <a:endParaRPr lang="de-CH" dirty="0"/>
          </a:p>
        </p:txBody>
      </p:sp>
      <p:sp>
        <p:nvSpPr>
          <p:cNvPr id="3" name="Foliennummernplatzhalter 2">
            <a:extLst>
              <a:ext uri="{FF2B5EF4-FFF2-40B4-BE49-F238E27FC236}">
                <a16:creationId xmlns:a16="http://schemas.microsoft.com/office/drawing/2014/main" id="{095FC378-0B0B-4093-B529-A64E4DA54860}"/>
              </a:ext>
            </a:extLst>
          </p:cNvPr>
          <p:cNvSpPr>
            <a:spLocks noGrp="1"/>
          </p:cNvSpPr>
          <p:nvPr>
            <p:ph type="sldNum" sz="quarter" idx="12"/>
          </p:nvPr>
        </p:nvSpPr>
        <p:spPr/>
        <p:txBody>
          <a:bodyPr/>
          <a:lstStyle/>
          <a:p>
            <a:fld id="{1BAF13B1-D0BA-4A19-B609-64C08BFDA19E}" type="slidenum">
              <a:rPr lang="de-DE" smtClean="0"/>
              <a:pPr/>
              <a:t>16</a:t>
            </a:fld>
            <a:endParaRPr lang="de-DE" dirty="0"/>
          </a:p>
        </p:txBody>
      </p:sp>
      <p:sp>
        <p:nvSpPr>
          <p:cNvPr id="4" name="Textplatzhalter 3">
            <a:extLst>
              <a:ext uri="{FF2B5EF4-FFF2-40B4-BE49-F238E27FC236}">
                <a16:creationId xmlns:a16="http://schemas.microsoft.com/office/drawing/2014/main" id="{A52C6316-48AD-4F9E-AC6D-7A9297E6D299}"/>
              </a:ext>
            </a:extLst>
          </p:cNvPr>
          <p:cNvSpPr>
            <a:spLocks noGrp="1"/>
          </p:cNvSpPr>
          <p:nvPr>
            <p:ph type="body" sz="quarter" idx="13"/>
          </p:nvPr>
        </p:nvSpPr>
        <p:spPr/>
        <p:txBody>
          <a:bodyPr/>
          <a:lstStyle/>
          <a:p>
            <a:r>
              <a:rPr lang="de-DE" dirty="0"/>
              <a:t>9.1 Grundlagen der Navigation</a:t>
            </a:r>
          </a:p>
          <a:p>
            <a:endParaRPr lang="de-CH" dirty="0"/>
          </a:p>
        </p:txBody>
      </p:sp>
      <p:pic>
        <p:nvPicPr>
          <p:cNvPr id="9" name="Grafik 8">
            <a:extLst>
              <a:ext uri="{FF2B5EF4-FFF2-40B4-BE49-F238E27FC236}">
                <a16:creationId xmlns:a16="http://schemas.microsoft.com/office/drawing/2014/main" id="{714910C7-5B83-44C8-B743-E6F9A96C2B74}"/>
              </a:ext>
            </a:extLst>
          </p:cNvPr>
          <p:cNvPicPr>
            <a:picLocks noChangeAspect="1"/>
          </p:cNvPicPr>
          <p:nvPr/>
        </p:nvPicPr>
        <p:blipFill rotWithShape="1">
          <a:blip r:embed="rId3"/>
          <a:srcRect l="10644" r="10906"/>
          <a:stretch/>
        </p:blipFill>
        <p:spPr>
          <a:xfrm>
            <a:off x="1997242" y="706102"/>
            <a:ext cx="8207525" cy="5863898"/>
          </a:xfrm>
          <a:prstGeom prst="rect">
            <a:avLst/>
          </a:prstGeom>
        </p:spPr>
      </p:pic>
    </p:spTree>
    <p:extLst>
      <p:ext uri="{BB962C8B-B14F-4D97-AF65-F5344CB8AC3E}">
        <p14:creationId xmlns:p14="http://schemas.microsoft.com/office/powerpoint/2010/main" val="1130273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9.1.1 ICAO Karte</a:t>
            </a:r>
          </a:p>
        </p:txBody>
      </p:sp>
      <p:sp>
        <p:nvSpPr>
          <p:cNvPr id="3" name="Inhaltsplatzhalter 2">
            <a:extLst>
              <a:ext uri="{FF2B5EF4-FFF2-40B4-BE49-F238E27FC236}">
                <a16:creationId xmlns:a16="http://schemas.microsoft.com/office/drawing/2014/main" id="{82D91192-5D50-49E4-B1FC-E421C191A2E5}"/>
              </a:ext>
            </a:extLst>
          </p:cNvPr>
          <p:cNvSpPr>
            <a:spLocks noGrp="1"/>
          </p:cNvSpPr>
          <p:nvPr>
            <p:ph sz="half" idx="1"/>
          </p:nvPr>
        </p:nvSpPr>
        <p:spPr>
          <a:xfrm>
            <a:off x="402129" y="863916"/>
            <a:ext cx="5830614" cy="5543550"/>
          </a:xfrm>
        </p:spPr>
        <p:txBody>
          <a:bodyPr/>
          <a:lstStyle/>
          <a:p>
            <a:r>
              <a:rPr lang="de-DE" dirty="0"/>
              <a:t>Flugplatz Luzern-Beromünster</a:t>
            </a:r>
          </a:p>
          <a:p>
            <a:pPr marL="914400" lvl="2" indent="0">
              <a:buNone/>
            </a:pPr>
            <a:r>
              <a:rPr lang="de-DE" sz="1400" dirty="0"/>
              <a:t>47° 11‘’24“ N 008° 12‘’17“ E</a:t>
            </a:r>
          </a:p>
          <a:p>
            <a:endParaRPr lang="de-DE" dirty="0"/>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p:txBody>
          <a:bodyPr>
            <a:normAutofit/>
          </a:bodyPr>
          <a:lstStyle/>
          <a:p>
            <a:r>
              <a:rPr lang="de-DE" dirty="0"/>
              <a:t>Ablesen der Koordinaten des Flugplatzes Luzern-Beromünster aus der ICAO Karte</a:t>
            </a:r>
          </a:p>
          <a:p>
            <a:r>
              <a:rPr lang="de-DE" dirty="0"/>
              <a:t>Am Meridian 08° E (senkrecht) kann man die Striche abzählen. Jeder Teilstrich entspricht einer Bogenminute auf dem Längen- und Breitengrad. Wir können die Ablesung nicht auf die Bogensekunde genau machen. Es ist Der Breitenkreis 47° Nord verläuft horizontal und ist links unten markiert</a:t>
            </a:r>
          </a:p>
          <a:p>
            <a:r>
              <a:rPr lang="de-DE" dirty="0"/>
              <a:t>Ablesung: ca. 47° 11,5‘ N, 8° 12,4‘ E</a:t>
            </a:r>
          </a:p>
          <a:p>
            <a:r>
              <a:rPr lang="de-DE" sz="2000" dirty="0"/>
              <a:t>Die genauen Koordinaten oben links sind aus der Flugplatzkarte LSZO	</a:t>
            </a:r>
            <a:endParaRPr lang="de-DE" sz="1200" dirty="0"/>
          </a:p>
          <a:p>
            <a:pPr marL="457200" lvl="1" indent="0">
              <a:buNone/>
            </a:pPr>
            <a:endParaRPr lang="de-DE" sz="1200" dirty="0"/>
          </a:p>
          <a:p>
            <a:pPr marL="457200" lvl="1" indent="0">
              <a:buNone/>
            </a:pPr>
            <a:r>
              <a:rPr lang="de-DE" sz="1200" dirty="0"/>
              <a:t>Online ICAO Karte ist auf geo.admin.ch verfügbar</a:t>
            </a:r>
          </a:p>
          <a:p>
            <a:pPr marL="457200" lvl="1" indent="0">
              <a:buNone/>
            </a:pPr>
            <a:r>
              <a:rPr lang="de-DE" sz="1200" dirty="0">
                <a:hlinkClick r:id="rId3"/>
              </a:rPr>
              <a:t>https://map.geo.admin.ch/</a:t>
            </a:r>
            <a:endParaRPr lang="de-DE" sz="1200" dirty="0"/>
          </a:p>
          <a:p>
            <a:pPr marL="457200" lvl="1" indent="0">
              <a:buNone/>
            </a:pPr>
            <a:r>
              <a:rPr lang="de-DE" sz="1200" dirty="0"/>
              <a:t>Oben im Suchfeld Luftfahrtkarte ICAO eingeben</a:t>
            </a:r>
            <a:endParaRPr lang="de-DE" sz="1400"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17</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9.1 Grundlagen der Navigation</a:t>
            </a:r>
          </a:p>
        </p:txBody>
      </p:sp>
      <p:pic>
        <p:nvPicPr>
          <p:cNvPr id="15" name="Grafik 14" descr="Ein Bild, das Karte enthält.&#10;&#10;Automatisch generierte Beschreibung">
            <a:extLst>
              <a:ext uri="{FF2B5EF4-FFF2-40B4-BE49-F238E27FC236}">
                <a16:creationId xmlns:a16="http://schemas.microsoft.com/office/drawing/2014/main" id="{DC9D2FEA-4C9C-C0AF-570C-92BB3ADD49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872" y="1763263"/>
            <a:ext cx="5557128" cy="4167846"/>
          </a:xfrm>
          <a:prstGeom prst="rect">
            <a:avLst/>
          </a:prstGeom>
        </p:spPr>
      </p:pic>
    </p:spTree>
    <p:extLst>
      <p:ext uri="{BB962C8B-B14F-4D97-AF65-F5344CB8AC3E}">
        <p14:creationId xmlns:p14="http://schemas.microsoft.com/office/powerpoint/2010/main" val="3532023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9.1.2 Die Kompassrose</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p:txBody>
          <a:bodyPr/>
          <a:lstStyle/>
          <a:p>
            <a:r>
              <a:rPr lang="de-DE" dirty="0"/>
              <a:t>Richtungen in der Navigation werden in             ° (Grad) angegeben</a:t>
            </a:r>
          </a:p>
          <a:p>
            <a:r>
              <a:rPr lang="de-DE" dirty="0"/>
              <a:t>Haupthimmelsrichtungen   </a:t>
            </a:r>
          </a:p>
          <a:p>
            <a:pPr marL="457200" lvl="1" indent="0">
              <a:buNone/>
            </a:pPr>
            <a:r>
              <a:rPr lang="de-DE" sz="1800" dirty="0"/>
              <a:t>N (000° oder 360°)  – E (090°) – S (180°)  – W (270°)</a:t>
            </a:r>
          </a:p>
          <a:p>
            <a:r>
              <a:rPr lang="de-DE" dirty="0"/>
              <a:t>Danach Bezeichnung 03 – 06 – 12 – 15 – 21 … </a:t>
            </a:r>
          </a:p>
          <a:p>
            <a:pPr marL="457200" lvl="1" indent="0">
              <a:buNone/>
            </a:pPr>
            <a:r>
              <a:rPr lang="de-DE" sz="1800" dirty="0"/>
              <a:t>d.h. alle 30° wobei die letzte „0“ weggelassen wird</a:t>
            </a:r>
          </a:p>
          <a:p>
            <a:pPr marL="457200" lvl="1" indent="0">
              <a:buNone/>
            </a:pPr>
            <a:r>
              <a:rPr lang="de-DE" sz="1800" dirty="0"/>
              <a:t>Dies entspricht auch der Start- Landebahnbezeichnung</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18</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9.1 Grundlagen der Navigation</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6608" y="3676650"/>
            <a:ext cx="2676525"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6442870" y="3699103"/>
            <a:ext cx="2567780" cy="2546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C:\Users\USER\Downloads\Navigation\Bilder\9.1.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188" y="847064"/>
            <a:ext cx="5818187" cy="5477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003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9.1.3.1 Kursgleiche und Großkreis</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p:txBody>
          <a:bodyPr>
            <a:normAutofit lnSpcReduction="10000"/>
          </a:bodyPr>
          <a:lstStyle/>
          <a:p>
            <a:r>
              <a:rPr lang="de-DE" sz="2400" dirty="0">
                <a:solidFill>
                  <a:srgbClr val="FF0000"/>
                </a:solidFill>
              </a:rPr>
              <a:t>Loxodrome (Kursgleiche)</a:t>
            </a:r>
          </a:p>
          <a:p>
            <a:pPr lvl="1">
              <a:buFont typeface="Wingdings" panose="05000000000000000000" pitchFamily="2" charset="2"/>
              <a:buChar char="Ø"/>
            </a:pPr>
            <a:r>
              <a:rPr lang="de-DE" sz="1800" dirty="0">
                <a:solidFill>
                  <a:srgbClr val="FF0000"/>
                </a:solidFill>
              </a:rPr>
              <a:t>Nähert sich den Polen spiralförmig</a:t>
            </a:r>
          </a:p>
          <a:p>
            <a:pPr lvl="1">
              <a:buFont typeface="Wingdings" panose="05000000000000000000" pitchFamily="2" charset="2"/>
              <a:buChar char="Ø"/>
            </a:pPr>
            <a:r>
              <a:rPr lang="de-DE" sz="1800" dirty="0">
                <a:solidFill>
                  <a:srgbClr val="FF0000"/>
                </a:solidFill>
              </a:rPr>
              <a:t>Schneidet die Meridiane im gleichen Winkel</a:t>
            </a:r>
          </a:p>
          <a:p>
            <a:pPr lvl="1">
              <a:buFont typeface="Wingdings" panose="05000000000000000000" pitchFamily="2" charset="2"/>
              <a:buChar char="Ø"/>
            </a:pPr>
            <a:r>
              <a:rPr lang="de-DE" sz="1800" dirty="0">
                <a:solidFill>
                  <a:srgbClr val="FF0000"/>
                </a:solidFill>
              </a:rPr>
              <a:t>Ist nicht die kürzeste Verbindung zweier Orte</a:t>
            </a:r>
          </a:p>
          <a:p>
            <a:endParaRPr lang="de-DE" sz="2400" dirty="0">
              <a:solidFill>
                <a:schemeClr val="accent1">
                  <a:lumMod val="75000"/>
                </a:schemeClr>
              </a:solidFill>
            </a:endParaRPr>
          </a:p>
          <a:p>
            <a:r>
              <a:rPr lang="de-DE" sz="2400" dirty="0">
                <a:solidFill>
                  <a:schemeClr val="accent1">
                    <a:lumMod val="75000"/>
                  </a:schemeClr>
                </a:solidFill>
              </a:rPr>
              <a:t>Orthodrome (Großkreis)</a:t>
            </a:r>
          </a:p>
          <a:p>
            <a:pPr lvl="1">
              <a:buFont typeface="Wingdings" panose="05000000000000000000" pitchFamily="2" charset="2"/>
              <a:buChar char="Ø"/>
            </a:pPr>
            <a:r>
              <a:rPr lang="de-DE" sz="1800" dirty="0">
                <a:solidFill>
                  <a:schemeClr val="accent1">
                    <a:lumMod val="75000"/>
                  </a:schemeClr>
                </a:solidFill>
              </a:rPr>
              <a:t>Kürzeste Verbindung zweier Orte</a:t>
            </a:r>
          </a:p>
          <a:p>
            <a:pPr lvl="1">
              <a:buFont typeface="Wingdings" panose="05000000000000000000" pitchFamily="2" charset="2"/>
              <a:buChar char="Ø"/>
            </a:pPr>
            <a:r>
              <a:rPr lang="de-DE" sz="1800" dirty="0">
                <a:solidFill>
                  <a:schemeClr val="accent1">
                    <a:lumMod val="75000"/>
                  </a:schemeClr>
                </a:solidFill>
              </a:rPr>
              <a:t>Schneidet die Meridiane nicht im gleichen Winkel</a:t>
            </a:r>
          </a:p>
          <a:p>
            <a:pPr lvl="1">
              <a:buFont typeface="Wingdings" panose="05000000000000000000" pitchFamily="2" charset="2"/>
              <a:buChar char="Ø"/>
            </a:pPr>
            <a:r>
              <a:rPr lang="de-DE" sz="1800" dirty="0">
                <a:solidFill>
                  <a:schemeClr val="accent1">
                    <a:lumMod val="75000"/>
                  </a:schemeClr>
                </a:solidFill>
              </a:rPr>
              <a:t>Kurs muss daher regelmäßig geändert werden</a:t>
            </a:r>
          </a:p>
          <a:p>
            <a:pPr lvl="1">
              <a:buFont typeface="Wingdings" panose="05000000000000000000" pitchFamily="2" charset="2"/>
              <a:buChar char="Ø"/>
            </a:pPr>
            <a:endParaRPr lang="de-DE" sz="1800" dirty="0">
              <a:solidFill>
                <a:schemeClr val="accent1">
                  <a:lumMod val="75000"/>
                </a:schemeClr>
              </a:solidFill>
            </a:endParaRPr>
          </a:p>
          <a:p>
            <a:r>
              <a:rPr lang="de-DE" sz="2400" dirty="0"/>
              <a:t>All dies trifft nur auf langen Ost – West bzw. West – Ost Strecken in der Praxis zu</a:t>
            </a:r>
          </a:p>
          <a:p>
            <a:r>
              <a:rPr lang="de-DE" sz="2400" dirty="0"/>
              <a:t>Abweichung auf kurzen Strecken sowie Nord- oder Südrichtungen ist eher gering</a:t>
            </a:r>
          </a:p>
          <a:p>
            <a:r>
              <a:rPr lang="de-DE" sz="2400" u="sng" dirty="0"/>
              <a:t>Kursabnahme auf der ICAO Karte daher am Mittelmeridian!</a:t>
            </a:r>
          </a:p>
          <a:p>
            <a:endParaRPr lang="de-DE"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19</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9.1 Grundlagen der Navigation</a:t>
            </a:r>
          </a:p>
        </p:txBody>
      </p:sp>
      <p:pic>
        <p:nvPicPr>
          <p:cNvPr id="7" name="Inhaltsplatzhalter 6" descr="9.1.3.1"/>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89338" y="925513"/>
            <a:ext cx="5430036" cy="5475287"/>
          </a:xfrm>
          <a:prstGeom prst="rect">
            <a:avLst/>
          </a:prstGeom>
          <a:noFill/>
          <a:ln>
            <a:noFill/>
          </a:ln>
        </p:spPr>
      </p:pic>
    </p:spTree>
    <p:extLst>
      <p:ext uri="{BB962C8B-B14F-4D97-AF65-F5344CB8AC3E}">
        <p14:creationId xmlns:p14="http://schemas.microsoft.com/office/powerpoint/2010/main" val="1938790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2AC422-73B0-4880-8217-243373E43EB1}"/>
              </a:ext>
            </a:extLst>
          </p:cNvPr>
          <p:cNvSpPr>
            <a:spLocks noGrp="1"/>
          </p:cNvSpPr>
          <p:nvPr>
            <p:ph type="title"/>
          </p:nvPr>
        </p:nvSpPr>
        <p:spPr>
          <a:xfrm>
            <a:off x="855406" y="132512"/>
            <a:ext cx="8002267" cy="504000"/>
          </a:xfrm>
        </p:spPr>
        <p:txBody>
          <a:bodyPr>
            <a:normAutofit fontScale="90000"/>
          </a:bodyPr>
          <a:lstStyle/>
          <a:p>
            <a:r>
              <a:rPr lang="de-DE" dirty="0"/>
              <a:t>Navigation: Gliederung (SFCL)</a:t>
            </a:r>
          </a:p>
        </p:txBody>
      </p:sp>
      <p:sp>
        <p:nvSpPr>
          <p:cNvPr id="3" name="Inhaltsplatzhalter 2">
            <a:extLst>
              <a:ext uri="{FF2B5EF4-FFF2-40B4-BE49-F238E27FC236}">
                <a16:creationId xmlns:a16="http://schemas.microsoft.com/office/drawing/2014/main" id="{816C87F1-7C08-4959-A7EC-85DEC81366CE}"/>
              </a:ext>
            </a:extLst>
          </p:cNvPr>
          <p:cNvSpPr>
            <a:spLocks noGrp="1"/>
          </p:cNvSpPr>
          <p:nvPr>
            <p:ph sz="half" idx="1"/>
          </p:nvPr>
        </p:nvSpPr>
        <p:spPr/>
        <p:txBody>
          <a:bodyPr>
            <a:normAutofit lnSpcReduction="10000"/>
          </a:bodyPr>
          <a:lstStyle/>
          <a:p>
            <a:pPr marL="541338" indent="-541338">
              <a:lnSpc>
                <a:spcPct val="100000"/>
              </a:lnSpc>
              <a:buNone/>
            </a:pPr>
            <a:r>
              <a:rPr lang="de-DE" sz="2000" u="sng" dirty="0"/>
              <a:t>9.1	Grundlagen der Navigation</a:t>
            </a:r>
          </a:p>
          <a:p>
            <a:pPr marL="806450" indent="4763">
              <a:lnSpc>
                <a:spcPct val="100000"/>
              </a:lnSpc>
              <a:spcBef>
                <a:spcPts val="300"/>
              </a:spcBef>
              <a:spcAft>
                <a:spcPts val="600"/>
              </a:spcAft>
              <a:buNone/>
            </a:pPr>
            <a:r>
              <a:rPr lang="en-US" sz="1700" i="1" dirty="0">
                <a:solidFill>
                  <a:srgbClr val="044C96"/>
                </a:solidFill>
              </a:rPr>
              <a:t>Basics of navigation </a:t>
            </a:r>
          </a:p>
          <a:p>
            <a:pPr marL="541338" indent="-541338">
              <a:lnSpc>
                <a:spcPct val="100000"/>
              </a:lnSpc>
              <a:buNone/>
            </a:pPr>
            <a:r>
              <a:rPr lang="de-DE" sz="2000" u="sng" dirty="0"/>
              <a:t>9.2	Erdmagnetfeld und Kompass </a:t>
            </a:r>
          </a:p>
          <a:p>
            <a:pPr marL="806450" indent="4763">
              <a:lnSpc>
                <a:spcPct val="100000"/>
              </a:lnSpc>
              <a:spcBef>
                <a:spcPts val="300"/>
              </a:spcBef>
              <a:spcAft>
                <a:spcPts val="600"/>
              </a:spcAft>
              <a:buNone/>
            </a:pPr>
            <a:r>
              <a:rPr lang="en-US" sz="1700" i="1" dirty="0">
                <a:solidFill>
                  <a:srgbClr val="044C96"/>
                </a:solidFill>
              </a:rPr>
              <a:t>Magnetism and compasses</a:t>
            </a:r>
          </a:p>
          <a:p>
            <a:pPr marL="541338" indent="-541338">
              <a:lnSpc>
                <a:spcPct val="100000"/>
              </a:lnSpc>
              <a:buNone/>
            </a:pPr>
            <a:r>
              <a:rPr lang="de-DE" sz="2000" dirty="0"/>
              <a:t>9.3	Luftfahrtkarten </a:t>
            </a:r>
          </a:p>
          <a:p>
            <a:pPr marL="806450" indent="4763">
              <a:lnSpc>
                <a:spcPct val="100000"/>
              </a:lnSpc>
              <a:spcBef>
                <a:spcPts val="300"/>
              </a:spcBef>
              <a:spcAft>
                <a:spcPts val="600"/>
              </a:spcAft>
              <a:buNone/>
            </a:pPr>
            <a:r>
              <a:rPr lang="en-US" sz="1700" i="1" dirty="0">
                <a:solidFill>
                  <a:srgbClr val="044C96"/>
                </a:solidFill>
              </a:rPr>
              <a:t>Charts </a:t>
            </a:r>
            <a:endParaRPr lang="de-DE" sz="1700" i="1" dirty="0">
              <a:solidFill>
                <a:srgbClr val="044C96"/>
              </a:solidFill>
            </a:endParaRPr>
          </a:p>
          <a:p>
            <a:pPr marL="541338" indent="-541338">
              <a:lnSpc>
                <a:spcPct val="100000"/>
              </a:lnSpc>
              <a:buNone/>
            </a:pPr>
            <a:r>
              <a:rPr lang="de-DE" sz="2000" dirty="0"/>
              <a:t>9.4	Koppelnavigation </a:t>
            </a:r>
          </a:p>
          <a:p>
            <a:pPr marL="806450" indent="4763">
              <a:lnSpc>
                <a:spcPct val="100000"/>
              </a:lnSpc>
              <a:spcBef>
                <a:spcPts val="300"/>
              </a:spcBef>
              <a:spcAft>
                <a:spcPts val="600"/>
              </a:spcAft>
              <a:buNone/>
            </a:pPr>
            <a:r>
              <a:rPr lang="en-US" sz="1700" i="1" dirty="0">
                <a:solidFill>
                  <a:srgbClr val="044C96"/>
                </a:solidFill>
              </a:rPr>
              <a:t>Dead reckoning navigation</a:t>
            </a:r>
            <a:endParaRPr lang="de-DE" sz="1700" i="1" dirty="0">
              <a:solidFill>
                <a:srgbClr val="044C96"/>
              </a:solidFill>
            </a:endParaRPr>
          </a:p>
          <a:p>
            <a:pPr marL="541338" indent="-541338">
              <a:lnSpc>
                <a:spcPct val="100000"/>
              </a:lnSpc>
              <a:buNone/>
            </a:pPr>
            <a:r>
              <a:rPr lang="de-DE" sz="2000" dirty="0"/>
              <a:t>9.5	Terrestrische Navigation </a:t>
            </a:r>
          </a:p>
          <a:p>
            <a:pPr marL="806450" indent="4763">
              <a:lnSpc>
                <a:spcPct val="100000"/>
              </a:lnSpc>
              <a:spcBef>
                <a:spcPts val="300"/>
              </a:spcBef>
              <a:spcAft>
                <a:spcPts val="600"/>
              </a:spcAft>
              <a:buNone/>
            </a:pPr>
            <a:r>
              <a:rPr lang="en-US" sz="1700" i="1" dirty="0">
                <a:solidFill>
                  <a:srgbClr val="044C96"/>
                </a:solidFill>
              </a:rPr>
              <a:t>In-flight navigation</a:t>
            </a:r>
            <a:endParaRPr lang="de-DE" sz="1700" i="1" dirty="0">
              <a:solidFill>
                <a:srgbClr val="044C96"/>
              </a:solidFill>
            </a:endParaRPr>
          </a:p>
          <a:p>
            <a:pPr marL="541338" indent="-541338">
              <a:buNone/>
            </a:pPr>
            <a:r>
              <a:rPr lang="de-DE" sz="2000" dirty="0"/>
              <a:t>9.6 	Satellitennavigationsysteme</a:t>
            </a:r>
            <a:endParaRPr lang="en-US" sz="2000" dirty="0"/>
          </a:p>
          <a:p>
            <a:pPr marL="806450" indent="4763">
              <a:lnSpc>
                <a:spcPct val="100000"/>
              </a:lnSpc>
              <a:spcBef>
                <a:spcPts val="300"/>
              </a:spcBef>
              <a:spcAft>
                <a:spcPts val="600"/>
              </a:spcAft>
              <a:buNone/>
            </a:pPr>
            <a:r>
              <a:rPr lang="en-US" sz="1700" i="1" dirty="0">
                <a:solidFill>
                  <a:srgbClr val="044C96"/>
                </a:solidFill>
              </a:rPr>
              <a:t>Use of GNSS </a:t>
            </a:r>
            <a:endParaRPr lang="de-DE" sz="1700" i="1" dirty="0">
              <a:solidFill>
                <a:srgbClr val="044C96"/>
              </a:solidFill>
            </a:endParaRPr>
          </a:p>
          <a:p>
            <a:pPr marL="541338" indent="-541338">
              <a:buNone/>
            </a:pPr>
            <a:r>
              <a:rPr lang="de-DE" sz="2000" dirty="0"/>
              <a:t>9.7	Gebrauch von ATS </a:t>
            </a:r>
          </a:p>
          <a:p>
            <a:pPr marL="806450" indent="4763">
              <a:lnSpc>
                <a:spcPct val="100000"/>
              </a:lnSpc>
              <a:spcBef>
                <a:spcPts val="300"/>
              </a:spcBef>
              <a:spcAft>
                <a:spcPts val="600"/>
              </a:spcAft>
              <a:buNone/>
            </a:pPr>
            <a:r>
              <a:rPr lang="en-US" sz="1700" i="1" dirty="0">
                <a:solidFill>
                  <a:srgbClr val="044C96"/>
                </a:solidFill>
              </a:rPr>
              <a:t>Use of ATS</a:t>
            </a:r>
            <a:r>
              <a:rPr lang="de-DE" sz="1700" i="1" dirty="0">
                <a:solidFill>
                  <a:srgbClr val="044C96"/>
                </a:solidFill>
              </a:rPr>
              <a:t> </a:t>
            </a:r>
          </a:p>
          <a:p>
            <a:pPr marL="806450" indent="4763">
              <a:lnSpc>
                <a:spcPct val="100000"/>
              </a:lnSpc>
              <a:spcBef>
                <a:spcPts val="300"/>
              </a:spcBef>
              <a:spcAft>
                <a:spcPts val="600"/>
              </a:spcAft>
              <a:buNone/>
            </a:pPr>
            <a:endParaRPr lang="de-DE" sz="2000" i="1" dirty="0">
              <a:solidFill>
                <a:srgbClr val="044C96"/>
              </a:solidFill>
            </a:endParaRPr>
          </a:p>
        </p:txBody>
      </p:sp>
      <p:sp>
        <p:nvSpPr>
          <p:cNvPr id="4" name="Inhaltsplatzhalter 3">
            <a:extLst>
              <a:ext uri="{FF2B5EF4-FFF2-40B4-BE49-F238E27FC236}">
                <a16:creationId xmlns:a16="http://schemas.microsoft.com/office/drawing/2014/main" id="{8616F40A-8AD2-4F07-8A23-28333DA8DE5A}"/>
              </a:ext>
            </a:extLst>
          </p:cNvPr>
          <p:cNvSpPr>
            <a:spLocks noGrp="1"/>
          </p:cNvSpPr>
          <p:nvPr>
            <p:ph sz="half" idx="2"/>
          </p:nvPr>
        </p:nvSpPr>
        <p:spPr/>
        <p:txBody>
          <a:bodyPr>
            <a:normAutofit/>
          </a:bodyPr>
          <a:lstStyle/>
          <a:p>
            <a:pPr marL="541338" indent="-541338">
              <a:buNone/>
            </a:pPr>
            <a:endParaRPr lang="de-DE" sz="2000" dirty="0"/>
          </a:p>
          <a:p>
            <a:pPr marL="541338" indent="-541338">
              <a:buNone/>
            </a:pPr>
            <a:r>
              <a:rPr lang="de-DE" sz="2000" dirty="0"/>
              <a:t> </a:t>
            </a:r>
          </a:p>
          <a:p>
            <a:pPr marL="806450" indent="4763">
              <a:spcBef>
                <a:spcPts val="300"/>
              </a:spcBef>
              <a:spcAft>
                <a:spcPts val="600"/>
              </a:spcAft>
              <a:buNone/>
            </a:pPr>
            <a:endParaRPr lang="de-DE" sz="1700" i="1" dirty="0">
              <a:solidFill>
                <a:srgbClr val="044C96"/>
              </a:solidFill>
            </a:endParaRPr>
          </a:p>
          <a:p>
            <a:pPr marL="541338" indent="-541338">
              <a:buNone/>
            </a:pPr>
            <a:endParaRPr lang="de-DE" sz="2000" dirty="0"/>
          </a:p>
          <a:p>
            <a:pPr marL="541338" indent="-541338">
              <a:buNone/>
            </a:pPr>
            <a:r>
              <a:rPr lang="de-DE" sz="2000" dirty="0"/>
              <a:t> </a:t>
            </a:r>
          </a:p>
        </p:txBody>
      </p:sp>
      <p:sp>
        <p:nvSpPr>
          <p:cNvPr id="5" name="Foliennummernplatzhalter 4">
            <a:extLst>
              <a:ext uri="{FF2B5EF4-FFF2-40B4-BE49-F238E27FC236}">
                <a16:creationId xmlns:a16="http://schemas.microsoft.com/office/drawing/2014/main" id="{8974E809-361D-4737-B52C-E6563C29B00B}"/>
              </a:ext>
            </a:extLst>
          </p:cNvPr>
          <p:cNvSpPr>
            <a:spLocks noGrp="1"/>
          </p:cNvSpPr>
          <p:nvPr>
            <p:ph type="sldNum" sz="quarter" idx="12"/>
          </p:nvPr>
        </p:nvSpPr>
        <p:spPr/>
        <p:txBody>
          <a:bodyPr/>
          <a:lstStyle/>
          <a:p>
            <a:fld id="{1BAF13B1-D0BA-4A19-B609-64C08BFDA19E}" type="slidenum">
              <a:rPr lang="de-DE" smtClean="0"/>
              <a:pPr/>
              <a:t>2</a:t>
            </a:fld>
            <a:endParaRPr lang="de-DE" dirty="0"/>
          </a:p>
        </p:txBody>
      </p:sp>
      <p:pic>
        <p:nvPicPr>
          <p:cNvPr id="6" name="Grafik 5" descr="9.0.6a"/>
          <p:cNvPicPr/>
          <p:nvPr/>
        </p:nvPicPr>
        <p:blipFill>
          <a:blip r:embed="rId3">
            <a:extLst>
              <a:ext uri="{28A0092B-C50C-407E-A947-70E740481C1C}">
                <a14:useLocalDpi xmlns:a14="http://schemas.microsoft.com/office/drawing/2010/main" val="0"/>
              </a:ext>
            </a:extLst>
          </a:blip>
          <a:srcRect/>
          <a:stretch>
            <a:fillRect/>
          </a:stretch>
        </p:blipFill>
        <p:spPr bwMode="auto">
          <a:xfrm>
            <a:off x="4230264" y="882014"/>
            <a:ext cx="7419870" cy="5146251"/>
          </a:xfrm>
          <a:prstGeom prst="rect">
            <a:avLst/>
          </a:prstGeom>
          <a:noFill/>
          <a:ln>
            <a:noFill/>
          </a:ln>
        </p:spPr>
      </p:pic>
    </p:spTree>
    <p:extLst>
      <p:ext uri="{BB962C8B-B14F-4D97-AF65-F5344CB8AC3E}">
        <p14:creationId xmlns:p14="http://schemas.microsoft.com/office/powerpoint/2010/main" val="4247903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9.1.3.1 Grosskreisroute München – San Franzisko</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6189658" y="1929347"/>
            <a:ext cx="5795172" cy="2998232"/>
          </a:xfrm>
        </p:spPr>
        <p:txBody>
          <a:bodyPr/>
          <a:lstStyle/>
          <a:p>
            <a:r>
              <a:rPr lang="de-DE" dirty="0"/>
              <a:t>Loxodrome nach San </a:t>
            </a:r>
            <a:r>
              <a:rPr lang="de-DE" dirty="0" err="1"/>
              <a:t>Franzisko</a:t>
            </a:r>
            <a:r>
              <a:rPr lang="de-DE" dirty="0"/>
              <a:t> – rwK 264 °</a:t>
            </a:r>
          </a:p>
          <a:p>
            <a:r>
              <a:rPr lang="de-DE" dirty="0"/>
              <a:t>Großkreis beginnt mit einem rwk von ca. 330° und endet bei einem rwK von 205°</a:t>
            </a:r>
          </a:p>
          <a:p>
            <a:r>
              <a:rPr lang="de-DE" dirty="0"/>
              <a:t>Entfernung auf der Großkreisroute 9471 km</a:t>
            </a:r>
          </a:p>
          <a:p>
            <a:r>
              <a:rPr lang="de-DE" dirty="0"/>
              <a:t>Entfernung auf der Loxodrome ca. 11692 Km</a:t>
            </a:r>
          </a:p>
          <a:p>
            <a:r>
              <a:rPr lang="de-DE" dirty="0"/>
              <a:t>Längenunterschied MUC – SFO          133,99°</a:t>
            </a:r>
          </a:p>
          <a:p>
            <a:r>
              <a:rPr lang="de-DE" dirty="0"/>
              <a:t>Breitenunterschied MUC – SFO           10,37°</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20</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9.1 Grundlagen der Navigation</a:t>
            </a:r>
          </a:p>
        </p:txBody>
      </p:sp>
      <p:pic>
        <p:nvPicPr>
          <p:cNvPr id="102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4931" y="790574"/>
            <a:ext cx="5830887" cy="2805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164305" y="790574"/>
            <a:ext cx="5667375" cy="307777"/>
          </a:xfrm>
          <a:prstGeom prst="rect">
            <a:avLst/>
          </a:prstGeom>
          <a:noFill/>
        </p:spPr>
        <p:txBody>
          <a:bodyPr wrap="square" rtlCol="0">
            <a:spAutoFit/>
          </a:bodyPr>
          <a:lstStyle/>
          <a:p>
            <a:r>
              <a:rPr lang="de-DE" sz="1400" u="sng" dirty="0">
                <a:solidFill>
                  <a:srgbClr val="0070C0"/>
                </a:solidFill>
                <a:hlinkClick r:id="rId4"/>
              </a:rPr>
              <a:t>https://www.luftlinie.org/München/San-Francisco</a:t>
            </a:r>
            <a:endParaRPr lang="de-DE" sz="1400" u="sng" dirty="0">
              <a:solidFill>
                <a:srgbClr val="0070C0"/>
              </a:solidFill>
            </a:endParaRPr>
          </a:p>
        </p:txBody>
      </p:sp>
      <p:cxnSp>
        <p:nvCxnSpPr>
          <p:cNvPr id="10" name="Gerade Verbindung mit Pfeil 9"/>
          <p:cNvCxnSpPr/>
          <p:nvPr/>
        </p:nvCxnSpPr>
        <p:spPr>
          <a:xfrm flipH="1" flipV="1">
            <a:off x="2514600" y="1173151"/>
            <a:ext cx="390525" cy="37361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1714500" y="1570851"/>
            <a:ext cx="2381250" cy="553998"/>
          </a:xfrm>
          <a:prstGeom prst="rect">
            <a:avLst/>
          </a:prstGeom>
          <a:noFill/>
        </p:spPr>
        <p:txBody>
          <a:bodyPr wrap="square" rtlCol="0">
            <a:spAutoFit/>
          </a:bodyPr>
          <a:lstStyle/>
          <a:p>
            <a:r>
              <a:rPr lang="de-DE" dirty="0"/>
              <a:t>Großkreis /Ortodrome</a:t>
            </a:r>
          </a:p>
          <a:p>
            <a:pPr algn="ctr"/>
            <a:r>
              <a:rPr lang="de-DE" sz="1100" dirty="0"/>
              <a:t>Mittelmeridian 264°</a:t>
            </a:r>
          </a:p>
        </p:txBody>
      </p:sp>
      <p:cxnSp>
        <p:nvCxnSpPr>
          <p:cNvPr id="15" name="Gerade Verbindung mit Pfeil 14"/>
          <p:cNvCxnSpPr/>
          <p:nvPr/>
        </p:nvCxnSpPr>
        <p:spPr>
          <a:xfrm flipH="1" flipV="1">
            <a:off x="2905125" y="2779719"/>
            <a:ext cx="261936" cy="257175"/>
          </a:xfrm>
          <a:prstGeom prst="straightConnector1">
            <a:avLst/>
          </a:prstGeom>
          <a:ln w="1905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Textfeld 18"/>
          <p:cNvSpPr txBox="1"/>
          <p:nvPr/>
        </p:nvSpPr>
        <p:spPr>
          <a:xfrm>
            <a:off x="1862136" y="3007785"/>
            <a:ext cx="2714625" cy="369332"/>
          </a:xfrm>
          <a:prstGeom prst="rect">
            <a:avLst/>
          </a:prstGeom>
          <a:noFill/>
        </p:spPr>
        <p:txBody>
          <a:bodyPr wrap="square" rtlCol="0">
            <a:spAutoFit/>
          </a:bodyPr>
          <a:lstStyle/>
          <a:p>
            <a:r>
              <a:rPr lang="de-DE" dirty="0">
                <a:solidFill>
                  <a:schemeClr val="bg2">
                    <a:lumMod val="50000"/>
                  </a:schemeClr>
                </a:solidFill>
              </a:rPr>
              <a:t>Loxodrome / Kursgleiche</a:t>
            </a:r>
          </a:p>
        </p:txBody>
      </p:sp>
      <p:sp>
        <p:nvSpPr>
          <p:cNvPr id="3" name="Textfeld 2"/>
          <p:cNvSpPr txBox="1"/>
          <p:nvPr/>
        </p:nvSpPr>
        <p:spPr>
          <a:xfrm>
            <a:off x="6103142" y="790574"/>
            <a:ext cx="5881688" cy="1138773"/>
          </a:xfrm>
          <a:prstGeom prst="rect">
            <a:avLst/>
          </a:prstGeom>
          <a:noFill/>
        </p:spPr>
        <p:txBody>
          <a:bodyPr wrap="square" rtlCol="0">
            <a:spAutoFit/>
          </a:bodyPr>
          <a:lstStyle/>
          <a:p>
            <a:r>
              <a:rPr lang="de-DE" dirty="0"/>
              <a:t>San </a:t>
            </a:r>
            <a:r>
              <a:rPr lang="de-DE" dirty="0" err="1"/>
              <a:t>Franzisko</a:t>
            </a:r>
            <a:r>
              <a:rPr lang="de-DE" dirty="0"/>
              <a:t>				München  </a:t>
            </a:r>
            <a:r>
              <a:rPr lang="de-DE" sz="1400" dirty="0"/>
              <a:t>37,77° N					48,14° N	</a:t>
            </a:r>
          </a:p>
          <a:p>
            <a:r>
              <a:rPr lang="de-DE" sz="1400" dirty="0"/>
              <a:t>122,42° W</a:t>
            </a:r>
            <a:r>
              <a:rPr lang="de-DE" dirty="0"/>
              <a:t>					</a:t>
            </a:r>
            <a:r>
              <a:rPr lang="de-DE" sz="1400" dirty="0"/>
              <a:t>11,58° E	</a:t>
            </a:r>
            <a:r>
              <a:rPr lang="de-DE" dirty="0"/>
              <a:t>		</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19" y="3691036"/>
            <a:ext cx="5841206" cy="2870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4800599" y="3691036"/>
            <a:ext cx="1114425" cy="276999"/>
          </a:xfrm>
          <a:prstGeom prst="rect">
            <a:avLst/>
          </a:prstGeom>
          <a:noFill/>
        </p:spPr>
        <p:txBody>
          <a:bodyPr wrap="square" rtlCol="0">
            <a:spAutoFit/>
          </a:bodyPr>
          <a:lstStyle/>
          <a:p>
            <a:r>
              <a:rPr lang="de-DE" sz="1200" dirty="0">
                <a:solidFill>
                  <a:schemeClr val="bg1"/>
                </a:solidFill>
              </a:rPr>
              <a:t>Google Earth</a:t>
            </a:r>
          </a:p>
        </p:txBody>
      </p:sp>
    </p:spTree>
    <p:extLst>
      <p:ext uri="{BB962C8B-B14F-4D97-AF65-F5344CB8AC3E}">
        <p14:creationId xmlns:p14="http://schemas.microsoft.com/office/powerpoint/2010/main" val="1757351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2C7A8-7EE1-445E-B18B-B0B44B029576}"/>
              </a:ext>
            </a:extLst>
          </p:cNvPr>
          <p:cNvSpPr>
            <a:spLocks noGrp="1"/>
          </p:cNvSpPr>
          <p:nvPr>
            <p:ph type="ctrTitle"/>
          </p:nvPr>
        </p:nvSpPr>
        <p:spPr/>
        <p:txBody>
          <a:bodyPr>
            <a:normAutofit/>
          </a:bodyPr>
          <a:lstStyle/>
          <a:p>
            <a:r>
              <a:rPr lang="de-DE" dirty="0"/>
              <a:t>9.2 Erdmagnetfeld</a:t>
            </a:r>
            <a:br>
              <a:rPr lang="de-DE" dirty="0"/>
            </a:br>
            <a:r>
              <a:rPr lang="de-DE" dirty="0"/>
              <a:t>und Kompass</a:t>
            </a:r>
          </a:p>
        </p:txBody>
      </p:sp>
      <p:sp>
        <p:nvSpPr>
          <p:cNvPr id="3" name="Untertitel 2">
            <a:extLst>
              <a:ext uri="{FF2B5EF4-FFF2-40B4-BE49-F238E27FC236}">
                <a16:creationId xmlns:a16="http://schemas.microsoft.com/office/drawing/2014/main" id="{C3147B01-30C8-421C-BD17-8AC69CBE5D79}"/>
              </a:ext>
            </a:extLst>
          </p:cNvPr>
          <p:cNvSpPr>
            <a:spLocks noGrp="1"/>
          </p:cNvSpPr>
          <p:nvPr>
            <p:ph type="subTitle" idx="1"/>
          </p:nvPr>
        </p:nvSpPr>
        <p:spPr/>
        <p:txBody>
          <a:bodyPr>
            <a:normAutofit/>
          </a:bodyPr>
          <a:lstStyle/>
          <a:p>
            <a:r>
              <a:rPr lang="en-US" dirty="0">
                <a:solidFill>
                  <a:srgbClr val="044C96"/>
                </a:solidFill>
              </a:rPr>
              <a:t>Magnetism and compasses</a:t>
            </a:r>
          </a:p>
        </p:txBody>
      </p:sp>
      <p:sp>
        <p:nvSpPr>
          <p:cNvPr id="4" name="Foliennummernplatzhalter 3">
            <a:extLst>
              <a:ext uri="{FF2B5EF4-FFF2-40B4-BE49-F238E27FC236}">
                <a16:creationId xmlns:a16="http://schemas.microsoft.com/office/drawing/2014/main" id="{4B18B720-1CFD-4B73-A56F-433DC892E596}"/>
              </a:ext>
            </a:extLst>
          </p:cNvPr>
          <p:cNvSpPr>
            <a:spLocks noGrp="1"/>
          </p:cNvSpPr>
          <p:nvPr>
            <p:ph type="sldNum" sz="quarter" idx="12"/>
          </p:nvPr>
        </p:nvSpPr>
        <p:spPr/>
        <p:txBody>
          <a:bodyPr/>
          <a:lstStyle/>
          <a:p>
            <a:fld id="{1BAF13B1-D0BA-4A19-B609-64C08BFDA19E}" type="slidenum">
              <a:rPr lang="de-DE" smtClean="0"/>
              <a:pPr/>
              <a:t>21</a:t>
            </a:fld>
            <a:endParaRPr lang="de-DE" dirty="0"/>
          </a:p>
        </p:txBody>
      </p:sp>
    </p:spTree>
    <p:extLst>
      <p:ext uri="{BB962C8B-B14F-4D97-AF65-F5344CB8AC3E}">
        <p14:creationId xmlns:p14="http://schemas.microsoft.com/office/powerpoint/2010/main" val="1408534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Erdmagnetfeld</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6172200" y="1365662"/>
            <a:ext cx="5795172" cy="5035138"/>
          </a:xfrm>
        </p:spPr>
        <p:txBody>
          <a:bodyPr>
            <a:normAutofit lnSpcReduction="10000"/>
          </a:bodyPr>
          <a:lstStyle/>
          <a:p>
            <a:r>
              <a:rPr lang="de-DE" dirty="0"/>
              <a:t>Magnetfeld hervorgerufen durch den flüssigen äußeren Erdkern. </a:t>
            </a:r>
          </a:p>
          <a:p>
            <a:r>
              <a:rPr lang="de-DE" dirty="0"/>
              <a:t>Geodynamo liegt in ca. 3200 km Tiefe</a:t>
            </a:r>
          </a:p>
          <a:p>
            <a:r>
              <a:rPr lang="de-DE" dirty="0"/>
              <a:t>Magnetischer Nord- und Südpol liegen abseits der Erdachse und …</a:t>
            </a:r>
          </a:p>
          <a:p>
            <a:r>
              <a:rPr lang="de-DE" dirty="0"/>
              <a:t>… unterliegen langsamen zeitlichen Veränderungen</a:t>
            </a:r>
          </a:p>
          <a:p>
            <a:r>
              <a:rPr lang="de-DE" dirty="0"/>
              <a:t>Feldlinien verlaufen in Äquatornähe annähernd parallel zur Erdoberfläche und sind zu den Polen hin zunehmend geneigt (Inklination). </a:t>
            </a:r>
          </a:p>
          <a:p>
            <a:r>
              <a:rPr lang="de-DE" dirty="0"/>
              <a:t>In unseren Breiten ca. 60° Inklinationswinkel</a:t>
            </a:r>
          </a:p>
          <a:p>
            <a:r>
              <a:rPr lang="de-DE" dirty="0"/>
              <a:t>Führt zur (</a:t>
            </a:r>
            <a:r>
              <a:rPr lang="de-DE" u="sng" dirty="0"/>
              <a:t>O</a:t>
            </a:r>
            <a:r>
              <a:rPr lang="de-DE" dirty="0"/>
              <a:t>rts)</a:t>
            </a:r>
            <a:r>
              <a:rPr lang="de-DE" u="sng" dirty="0" err="1"/>
              <a:t>M</a:t>
            </a:r>
            <a:r>
              <a:rPr lang="de-DE" dirty="0" err="1"/>
              <a:t>iss</a:t>
            </a:r>
            <a:r>
              <a:rPr lang="de-DE" u="sng" dirty="0" err="1"/>
              <a:t>W</a:t>
            </a:r>
            <a:r>
              <a:rPr lang="de-DE" dirty="0" err="1"/>
              <a:t>eisung</a:t>
            </a:r>
            <a:r>
              <a:rPr lang="de-DE" dirty="0"/>
              <a:t> oder Variation (OM, MW, var), früher wurde auch der Begriff Deklination verwendet.</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22</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9.2 Erdmagnetfeld und Kompass</a:t>
            </a:r>
          </a:p>
        </p:txBody>
      </p:sp>
      <p:pic>
        <p:nvPicPr>
          <p:cNvPr id="1026" name="Picture 2" descr="C:\Users\USER\Downloads\Navigation\Bilder\9.2.1.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18652" y="1348774"/>
            <a:ext cx="5909016" cy="4638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13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Wanderung des Magnetischen Nordpols</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3978234" y="924910"/>
            <a:ext cx="7989138" cy="5475890"/>
          </a:xfrm>
        </p:spPr>
        <p:txBody>
          <a:bodyPr/>
          <a:lstStyle/>
          <a:p>
            <a:r>
              <a:rPr lang="de-DE" dirty="0"/>
              <a:t>Der magnetische Nordpol wandert zunehmend schneller</a:t>
            </a:r>
          </a:p>
          <a:p>
            <a:r>
              <a:rPr lang="de-DE" dirty="0"/>
              <a:t>Damit verändert sich die Variation ((Orts)</a:t>
            </a:r>
            <a:r>
              <a:rPr lang="de-DE" dirty="0" err="1"/>
              <a:t>missweisung</a:t>
            </a:r>
            <a:r>
              <a:rPr lang="de-DE" dirty="0"/>
              <a:t>) ebenfalls</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pPr marL="0" indent="0">
              <a:buNone/>
            </a:pPr>
            <a:r>
              <a:rPr lang="de-DE" sz="1800" dirty="0">
                <a:hlinkClick r:id="rId2"/>
              </a:rPr>
              <a:t>https://weather.com/de-DE/wissen/umwelt/news/2020-11-09-magnetischer-nordpol-wandert-immer-schneller-das-hat-folgen</a:t>
            </a:r>
            <a:endParaRPr lang="de-DE" sz="1800" dirty="0"/>
          </a:p>
          <a:p>
            <a:endParaRPr lang="de-DE" sz="1800"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23</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9.2 Erdmagnetfeld und Kompass</a:t>
            </a:r>
          </a:p>
        </p:txBody>
      </p:sp>
      <p:pic>
        <p:nvPicPr>
          <p:cNvPr id="2051"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36976" y="925513"/>
            <a:ext cx="3383446" cy="5475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7169" y="1828801"/>
            <a:ext cx="4405801" cy="3688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6472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9.1.3.2 Vom rwK zum KK</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24</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9.1 Grundlagen der Navigation</a:t>
            </a:r>
          </a:p>
        </p:txBody>
      </p:sp>
      <p:pic>
        <p:nvPicPr>
          <p:cNvPr id="614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770063" y="787828"/>
            <a:ext cx="8250237" cy="5699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5188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Magnetkompass</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2980706" y="795646"/>
            <a:ext cx="8986666" cy="5605154"/>
          </a:xfrm>
        </p:spPr>
        <p:txBody>
          <a:bodyPr/>
          <a:lstStyle/>
          <a:p>
            <a:r>
              <a:rPr lang="de-DE" dirty="0"/>
              <a:t>Abgeschlossenes mit Dämpfungsflüssigkeit gefülltes Gehäuse</a:t>
            </a:r>
          </a:p>
          <a:p>
            <a:r>
              <a:rPr lang="de-DE" dirty="0"/>
              <a:t>Kompassrose in 360° eingeteilt  Haupthimmelsrichtungen   N - O - S - W</a:t>
            </a:r>
          </a:p>
          <a:p>
            <a:r>
              <a:rPr lang="de-DE" dirty="0"/>
              <a:t>Danach alle 30° beschriftet wobei die letzte Null weggelassen wird, alle   10° und 5° Kursstriche</a:t>
            </a:r>
          </a:p>
          <a:p>
            <a:r>
              <a:rPr lang="de-DE" dirty="0"/>
              <a:t>Das Flugzeug dreht sich um die Kompassrose</a:t>
            </a:r>
          </a:p>
          <a:p>
            <a:r>
              <a:rPr lang="de-DE" dirty="0"/>
              <a:t>Kompassrose richtet sich entlang der magnetischen Feldlinien aus</a:t>
            </a:r>
          </a:p>
          <a:p>
            <a:r>
              <a:rPr lang="de-DE" dirty="0"/>
              <a:t>Schwerpunkt der Kompassrose muss zum Ausgleich der Inklination tiefer gelegt werden (Pendelaufhängung) und ist damit nicht mehr im Drehpunkt</a:t>
            </a:r>
          </a:p>
          <a:p>
            <a:r>
              <a:rPr lang="de-DE" dirty="0"/>
              <a:t>Dadurch entstehen Beschleunigungs- und Drehfehler</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25</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9.2 Erdmagnetfeld und Kompass</a:t>
            </a:r>
          </a:p>
        </p:txBody>
      </p:sp>
      <p:pic>
        <p:nvPicPr>
          <p:cNvPr id="3074"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61183" y="700890"/>
            <a:ext cx="2676525"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C:\Users\USER\Downloads\Navigation\Bilder\9.2.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130" y="3348840"/>
            <a:ext cx="2659578" cy="30718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USER\Downloads\Navigation\Bilder\9.2.2.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5092" y="4297333"/>
            <a:ext cx="3692731" cy="2123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5007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9.1.3.2 Vom rwK zum KK</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6076950" y="924910"/>
            <a:ext cx="5890422" cy="5475890"/>
          </a:xfrm>
        </p:spPr>
        <p:txBody>
          <a:bodyPr/>
          <a:lstStyle/>
          <a:p>
            <a:r>
              <a:rPr lang="de-DE" dirty="0"/>
              <a:t>Die Kompassnadel wird natürlich auch von anderen magnetischen Teilen in ihrer Umgebung beeinflusst. Das sind elektrische Leitungen sowie Magnete (z.B. in Lautsprechern). Die daraus resultierende Abweichung bezeichnet man als Deviation.</a:t>
            </a:r>
          </a:p>
          <a:p>
            <a:r>
              <a:rPr lang="de-DE" dirty="0"/>
              <a:t>Bekannte Abweichungen (Instrumente und Metallteile in Kompassnähe) können mit kleinen Magneten kompensiert werden. Eine hundertprozentige Kompensation ist meistens nicht möglich. Mit einer Deviationstabelle (Beispiele links) wird der verbleibende Fehler angegeben.</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26</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9.1 Grundlagen der Navigation</a:t>
            </a:r>
          </a:p>
        </p:txBody>
      </p:sp>
      <p:pic>
        <p:nvPicPr>
          <p:cNvPr id="12" name="Grafik 11" descr="9.1.2.6b"/>
          <p:cNvPicPr/>
          <p:nvPr/>
        </p:nvPicPr>
        <p:blipFill>
          <a:blip r:embed="rId3">
            <a:extLst>
              <a:ext uri="{28A0092B-C50C-407E-A947-70E740481C1C}">
                <a14:useLocalDpi xmlns:a14="http://schemas.microsoft.com/office/drawing/2010/main" val="0"/>
              </a:ext>
            </a:extLst>
          </a:blip>
          <a:srcRect/>
          <a:stretch>
            <a:fillRect/>
          </a:stretch>
        </p:blipFill>
        <p:spPr bwMode="auto">
          <a:xfrm>
            <a:off x="1307422" y="3688291"/>
            <a:ext cx="3659994" cy="1245799"/>
          </a:xfrm>
          <a:prstGeom prst="rect">
            <a:avLst/>
          </a:prstGeom>
          <a:noFill/>
          <a:ln>
            <a:noFill/>
          </a:ln>
        </p:spPr>
      </p:pic>
      <p:pic>
        <p:nvPicPr>
          <p:cNvPr id="14" name="Grafik 13" descr="9.1.2.6a"/>
          <p:cNvPicPr/>
          <p:nvPr/>
        </p:nvPicPr>
        <p:blipFill>
          <a:blip r:embed="rId4">
            <a:extLst>
              <a:ext uri="{28A0092B-C50C-407E-A947-70E740481C1C}">
                <a14:useLocalDpi xmlns:a14="http://schemas.microsoft.com/office/drawing/2010/main" val="0"/>
              </a:ext>
            </a:extLst>
          </a:blip>
          <a:srcRect/>
          <a:stretch>
            <a:fillRect/>
          </a:stretch>
        </p:blipFill>
        <p:spPr bwMode="auto">
          <a:xfrm>
            <a:off x="1307422" y="1312050"/>
            <a:ext cx="3659994" cy="1245799"/>
          </a:xfrm>
          <a:prstGeom prst="rect">
            <a:avLst/>
          </a:prstGeom>
          <a:noFill/>
          <a:ln>
            <a:noFill/>
          </a:ln>
        </p:spPr>
      </p:pic>
    </p:spTree>
    <p:extLst>
      <p:ext uri="{BB962C8B-B14F-4D97-AF65-F5344CB8AC3E}">
        <p14:creationId xmlns:p14="http://schemas.microsoft.com/office/powerpoint/2010/main" val="1380271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Magnetkompass</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273132" y="795646"/>
            <a:ext cx="11694240" cy="1080655"/>
          </a:xfrm>
        </p:spPr>
        <p:txBody>
          <a:bodyPr/>
          <a:lstStyle/>
          <a:p>
            <a:pPr marL="0" indent="0">
              <a:buNone/>
            </a:pPr>
            <a:r>
              <a:rPr lang="de-DE" dirty="0"/>
              <a:t>Kompassdrehfehler hervorgerufen durch die Inklination und den Schwerpunkt der Kompassrose</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27</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9.2 Erdmagnetfeld und Kompass</a:t>
            </a:r>
          </a:p>
        </p:txBody>
      </p:sp>
      <p:pic>
        <p:nvPicPr>
          <p:cNvPr id="3075" name="Picture 3" descr="C:\Users\USER\Downloads\Navigation\Bilder\9.2.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53" y="1710047"/>
            <a:ext cx="5776752" cy="4341317"/>
          </a:xfrm>
          <a:prstGeom prst="rect">
            <a:avLst/>
          </a:prstGeom>
          <a:noFill/>
          <a:extLst>
            <a:ext uri="{909E8E84-426E-40DD-AFC4-6F175D3DCCD1}">
              <a14:hiddenFill xmlns:a14="http://schemas.microsoft.com/office/drawing/2010/main">
                <a:solidFill>
                  <a:srgbClr val="FFFFFF"/>
                </a:solidFill>
              </a14:hiddenFill>
            </a:ext>
          </a:extLst>
        </p:spPr>
      </p:pic>
      <p:sp>
        <p:nvSpPr>
          <p:cNvPr id="11"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6172200" y="1365662"/>
            <a:ext cx="5795172" cy="5035138"/>
          </a:xfrm>
        </p:spPr>
        <p:txBody>
          <a:bodyPr/>
          <a:lstStyle/>
          <a:p>
            <a:r>
              <a:rPr lang="de-DE" dirty="0"/>
              <a:t>Kurven in Richtung Nord früher beenden</a:t>
            </a:r>
          </a:p>
          <a:p>
            <a:pPr marL="457200" lvl="1" indent="0">
              <a:buNone/>
            </a:pPr>
            <a:r>
              <a:rPr lang="de-DE" dirty="0"/>
              <a:t>West nach Nord	Ost nach Nord</a:t>
            </a:r>
          </a:p>
          <a:p>
            <a:pPr marL="457200" lvl="1" indent="0">
              <a:buNone/>
            </a:pPr>
            <a:r>
              <a:rPr lang="de-DE" dirty="0"/>
              <a:t>300° bei 290°	60° bei 70°</a:t>
            </a:r>
          </a:p>
          <a:p>
            <a:pPr marL="457200" lvl="1" indent="0">
              <a:buNone/>
            </a:pPr>
            <a:r>
              <a:rPr lang="de-DE" dirty="0"/>
              <a:t>330° bei 310°	30° bei 50°</a:t>
            </a:r>
          </a:p>
          <a:p>
            <a:pPr marL="457200" lvl="1" indent="0">
              <a:buNone/>
            </a:pPr>
            <a:r>
              <a:rPr lang="de-DE" dirty="0"/>
              <a:t>360° bei 330°	360° bei 30°</a:t>
            </a:r>
          </a:p>
          <a:p>
            <a:endParaRPr lang="de-DE" dirty="0"/>
          </a:p>
          <a:p>
            <a:r>
              <a:rPr lang="de-DE" dirty="0"/>
              <a:t>Kurven in Richtung </a:t>
            </a:r>
            <a:r>
              <a:rPr lang="de-DE" u="sng" dirty="0"/>
              <a:t>Süd</a:t>
            </a:r>
            <a:r>
              <a:rPr lang="de-DE" dirty="0"/>
              <a:t> </a:t>
            </a:r>
            <a:r>
              <a:rPr lang="de-DE" u="sng" dirty="0"/>
              <a:t>später</a:t>
            </a:r>
            <a:r>
              <a:rPr lang="de-DE" dirty="0"/>
              <a:t> beenden</a:t>
            </a:r>
          </a:p>
          <a:p>
            <a:pPr marL="457200" lvl="1" indent="0">
              <a:buNone/>
            </a:pPr>
            <a:r>
              <a:rPr lang="de-DE" dirty="0"/>
              <a:t>West nach Süd	Ost nach Süd</a:t>
            </a:r>
          </a:p>
          <a:p>
            <a:pPr marL="457200" lvl="1" indent="0">
              <a:buNone/>
            </a:pPr>
            <a:r>
              <a:rPr lang="de-DE" dirty="0"/>
              <a:t>240° bei 250°	120° bei 130°</a:t>
            </a:r>
          </a:p>
          <a:p>
            <a:pPr marL="457200" lvl="1" indent="0">
              <a:buNone/>
            </a:pPr>
            <a:r>
              <a:rPr lang="de-DE" dirty="0"/>
              <a:t>210° bei 230°	150° bei 170°</a:t>
            </a:r>
          </a:p>
          <a:p>
            <a:pPr marL="457200" lvl="1" indent="0">
              <a:buNone/>
            </a:pPr>
            <a:r>
              <a:rPr lang="de-DE" dirty="0"/>
              <a:t>180° bei 150°	180° bei 210°</a:t>
            </a:r>
          </a:p>
          <a:p>
            <a:pPr marL="457200" lvl="1" indent="0">
              <a:buNone/>
            </a:pPr>
            <a:endParaRPr lang="de-DE" dirty="0"/>
          </a:p>
        </p:txBody>
      </p:sp>
    </p:spTree>
    <p:extLst>
      <p:ext uri="{BB962C8B-B14F-4D97-AF65-F5344CB8AC3E}">
        <p14:creationId xmlns:p14="http://schemas.microsoft.com/office/powerpoint/2010/main" val="830199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9.1.3.2 Vom rwK zum KK</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6076950" y="924910"/>
            <a:ext cx="5890422" cy="5475890"/>
          </a:xfrm>
        </p:spPr>
        <p:txBody>
          <a:bodyPr/>
          <a:lstStyle/>
          <a:p>
            <a:r>
              <a:rPr lang="de-DE" dirty="0"/>
              <a:t>Entnehmen der Kartenkurses (</a:t>
            </a:r>
            <a:r>
              <a:rPr lang="de-DE" dirty="0" err="1"/>
              <a:t>rwK</a:t>
            </a:r>
            <a:r>
              <a:rPr lang="de-DE" dirty="0"/>
              <a:t>, TC) am Mittelmeridian mittels Kursdreieck oder Kursscheibe</a:t>
            </a:r>
          </a:p>
          <a:p>
            <a:r>
              <a:rPr lang="de-DE" dirty="0"/>
              <a:t>Ermitteln der Ortsmissweisung (Var) inklusive Vorzeichen aus der ICAO Karte ( Isogone)</a:t>
            </a:r>
          </a:p>
          <a:p>
            <a:r>
              <a:rPr lang="de-DE" dirty="0"/>
              <a:t>Ermitteln der Deviation inklusive Vorzeichen aus der flugzeugspezifischen Deviationstabelle</a:t>
            </a:r>
          </a:p>
          <a:p>
            <a:r>
              <a:rPr lang="de-DE" dirty="0"/>
              <a:t>Rechnung: </a:t>
            </a:r>
            <a:r>
              <a:rPr lang="de-DE" u="sng" dirty="0">
                <a:solidFill>
                  <a:srgbClr val="C00000"/>
                </a:solidFill>
              </a:rPr>
              <a:t>rwK – OM = mwK – Dev = KK</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28</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9.1 Grundlagen der Navigation</a:t>
            </a:r>
          </a:p>
        </p:txBody>
      </p:sp>
      <p:pic>
        <p:nvPicPr>
          <p:cNvPr id="3075"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07963" y="929794"/>
            <a:ext cx="5830887" cy="4190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Grafik 11" descr="9.1.2.6b"/>
          <p:cNvPicPr/>
          <p:nvPr/>
        </p:nvPicPr>
        <p:blipFill>
          <a:blip r:embed="rId4">
            <a:extLst>
              <a:ext uri="{28A0092B-C50C-407E-A947-70E740481C1C}">
                <a14:useLocalDpi xmlns:a14="http://schemas.microsoft.com/office/drawing/2010/main" val="0"/>
              </a:ext>
            </a:extLst>
          </a:blip>
          <a:srcRect/>
          <a:stretch>
            <a:fillRect/>
          </a:stretch>
        </p:blipFill>
        <p:spPr bwMode="auto">
          <a:xfrm>
            <a:off x="3373437" y="5411786"/>
            <a:ext cx="2663825" cy="739775"/>
          </a:xfrm>
          <a:prstGeom prst="rect">
            <a:avLst/>
          </a:prstGeom>
          <a:noFill/>
          <a:ln>
            <a:noFill/>
          </a:ln>
        </p:spPr>
      </p:pic>
      <p:graphicFrame>
        <p:nvGraphicFramePr>
          <p:cNvPr id="10" name="Tabelle 9"/>
          <p:cNvGraphicFramePr>
            <a:graphicFrameLocks noGrp="1"/>
          </p:cNvGraphicFramePr>
          <p:nvPr>
            <p:extLst>
              <p:ext uri="{D42A27DB-BD31-4B8C-83A1-F6EECF244321}">
                <p14:modId xmlns:p14="http://schemas.microsoft.com/office/powerpoint/2010/main" val="2027586052"/>
              </p:ext>
            </p:extLst>
          </p:nvPr>
        </p:nvGraphicFramePr>
        <p:xfrm>
          <a:off x="6326659" y="3957000"/>
          <a:ext cx="5153576" cy="2194560"/>
        </p:xfrm>
        <a:graphic>
          <a:graphicData uri="http://schemas.openxmlformats.org/drawingml/2006/table">
            <a:tbl>
              <a:tblPr firstRow="1" bandRow="1">
                <a:tableStyleId>{5C22544A-7EE6-4342-B048-85BDC9FD1C3A}</a:tableStyleId>
              </a:tblPr>
              <a:tblGrid>
                <a:gridCol w="738362">
                  <a:extLst>
                    <a:ext uri="{9D8B030D-6E8A-4147-A177-3AD203B41FA5}">
                      <a16:colId xmlns:a16="http://schemas.microsoft.com/office/drawing/2014/main" val="20000"/>
                    </a:ext>
                  </a:extLst>
                </a:gridCol>
                <a:gridCol w="832044">
                  <a:extLst>
                    <a:ext uri="{9D8B030D-6E8A-4147-A177-3AD203B41FA5}">
                      <a16:colId xmlns:a16="http://schemas.microsoft.com/office/drawing/2014/main" val="20001"/>
                    </a:ext>
                  </a:extLst>
                </a:gridCol>
                <a:gridCol w="638270">
                  <a:extLst>
                    <a:ext uri="{9D8B030D-6E8A-4147-A177-3AD203B41FA5}">
                      <a16:colId xmlns:a16="http://schemas.microsoft.com/office/drawing/2014/main" val="20002"/>
                    </a:ext>
                  </a:extLst>
                </a:gridCol>
                <a:gridCol w="736225">
                  <a:extLst>
                    <a:ext uri="{9D8B030D-6E8A-4147-A177-3AD203B41FA5}">
                      <a16:colId xmlns:a16="http://schemas.microsoft.com/office/drawing/2014/main" val="20003"/>
                    </a:ext>
                  </a:extLst>
                </a:gridCol>
                <a:gridCol w="736225">
                  <a:extLst>
                    <a:ext uri="{9D8B030D-6E8A-4147-A177-3AD203B41FA5}">
                      <a16:colId xmlns:a16="http://schemas.microsoft.com/office/drawing/2014/main" val="20004"/>
                    </a:ext>
                  </a:extLst>
                </a:gridCol>
                <a:gridCol w="736225">
                  <a:extLst>
                    <a:ext uri="{9D8B030D-6E8A-4147-A177-3AD203B41FA5}">
                      <a16:colId xmlns:a16="http://schemas.microsoft.com/office/drawing/2014/main" val="20005"/>
                    </a:ext>
                  </a:extLst>
                </a:gridCol>
                <a:gridCol w="736225">
                  <a:extLst>
                    <a:ext uri="{9D8B030D-6E8A-4147-A177-3AD203B41FA5}">
                      <a16:colId xmlns:a16="http://schemas.microsoft.com/office/drawing/2014/main" val="20006"/>
                    </a:ext>
                  </a:extLst>
                </a:gridCol>
              </a:tblGrid>
              <a:tr h="0">
                <a:tc gridSpan="7">
                  <a:txBody>
                    <a:bodyPr/>
                    <a:lstStyle/>
                    <a:p>
                      <a:pPr algn="ctr"/>
                      <a:r>
                        <a:rPr lang="de-DE" dirty="0"/>
                        <a:t>Beispiele</a:t>
                      </a:r>
                    </a:p>
                  </a:txBody>
                  <a:tcPr/>
                </a:tc>
                <a:tc hMerge="1">
                  <a:txBody>
                    <a:bodyPr/>
                    <a:lstStyle/>
                    <a:p>
                      <a:endParaRPr lang="de-DE" dirty="0"/>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val="10000"/>
                  </a:ext>
                </a:extLst>
              </a:tr>
              <a:tr h="0">
                <a:tc>
                  <a:txBody>
                    <a:bodyPr/>
                    <a:lstStyle/>
                    <a:p>
                      <a:r>
                        <a:rPr lang="de-DE" dirty="0"/>
                        <a:t>rwK</a:t>
                      </a:r>
                    </a:p>
                  </a:txBody>
                  <a:tcPr/>
                </a:tc>
                <a:tc>
                  <a:txBody>
                    <a:bodyPr/>
                    <a:lstStyle/>
                    <a:p>
                      <a:pPr algn="ctr"/>
                      <a:r>
                        <a:rPr lang="de-DE" sz="1400" dirty="0"/>
                        <a:t>90°</a:t>
                      </a:r>
                    </a:p>
                  </a:txBody>
                  <a:tcPr anchor="ctr"/>
                </a:tc>
                <a:tc>
                  <a:txBody>
                    <a:bodyPr/>
                    <a:lstStyle/>
                    <a:p>
                      <a:pPr algn="ctr"/>
                      <a:r>
                        <a:rPr lang="de-DE" sz="1400" dirty="0"/>
                        <a:t>210°</a:t>
                      </a:r>
                    </a:p>
                  </a:txBody>
                  <a:tcPr anchor="ctr"/>
                </a:tc>
                <a:tc>
                  <a:txBody>
                    <a:bodyPr/>
                    <a:lstStyle/>
                    <a:p>
                      <a:pPr algn="ctr"/>
                      <a:r>
                        <a:rPr lang="de-DE" sz="1400" dirty="0"/>
                        <a:t>240°</a:t>
                      </a:r>
                    </a:p>
                  </a:txBody>
                  <a:tcPr anchor="ctr"/>
                </a:tc>
                <a:tc>
                  <a:txBody>
                    <a:bodyPr/>
                    <a:lstStyle/>
                    <a:p>
                      <a:pPr algn="ctr"/>
                      <a:r>
                        <a:rPr lang="de-DE" sz="1400" dirty="0"/>
                        <a:t>330°</a:t>
                      </a:r>
                    </a:p>
                  </a:txBody>
                  <a:tcPr anchor="ctr"/>
                </a:tc>
                <a:tc>
                  <a:txBody>
                    <a:bodyPr/>
                    <a:lstStyle/>
                    <a:p>
                      <a:pPr algn="ctr"/>
                      <a:r>
                        <a:rPr lang="de-DE" sz="1400" dirty="0"/>
                        <a:t>360°</a:t>
                      </a:r>
                    </a:p>
                  </a:txBody>
                  <a:tcPr anchor="ctr"/>
                </a:tc>
                <a:tc>
                  <a:txBody>
                    <a:bodyPr/>
                    <a:lstStyle/>
                    <a:p>
                      <a:pPr algn="ctr"/>
                      <a:r>
                        <a:rPr lang="de-DE" sz="1400" dirty="0"/>
                        <a:t>40°</a:t>
                      </a:r>
                    </a:p>
                  </a:txBody>
                  <a:tcPr anchor="ctr"/>
                </a:tc>
                <a:extLst>
                  <a:ext uri="{0D108BD9-81ED-4DB2-BD59-A6C34878D82A}">
                    <a16:rowId xmlns:a16="http://schemas.microsoft.com/office/drawing/2014/main" val="10001"/>
                  </a:ext>
                </a:extLst>
              </a:tr>
              <a:tr h="0">
                <a:tc>
                  <a:txBody>
                    <a:bodyPr/>
                    <a:lstStyle/>
                    <a:p>
                      <a:r>
                        <a:rPr lang="de-DE" dirty="0"/>
                        <a:t>OM</a:t>
                      </a:r>
                    </a:p>
                  </a:txBody>
                  <a:tcPr/>
                </a:tc>
                <a:tc>
                  <a:txBody>
                    <a:bodyPr/>
                    <a:lstStyle/>
                    <a:p>
                      <a:pPr algn="ctr"/>
                      <a:r>
                        <a:rPr lang="de-DE" sz="1400" dirty="0"/>
                        <a:t>10°W</a:t>
                      </a:r>
                    </a:p>
                  </a:txBody>
                  <a:tcPr anchor="ctr"/>
                </a:tc>
                <a:tc>
                  <a:txBody>
                    <a:bodyPr/>
                    <a:lstStyle/>
                    <a:p>
                      <a:pPr algn="ctr"/>
                      <a:r>
                        <a:rPr lang="de-DE" sz="1400" dirty="0"/>
                        <a:t>6°E</a:t>
                      </a:r>
                    </a:p>
                  </a:txBody>
                  <a:tcPr anchor="ctr"/>
                </a:tc>
                <a:tc>
                  <a:txBody>
                    <a:bodyPr/>
                    <a:lstStyle/>
                    <a:p>
                      <a:pPr algn="ctr"/>
                      <a:r>
                        <a:rPr lang="de-DE" sz="1400" dirty="0"/>
                        <a:t>4°W</a:t>
                      </a:r>
                    </a:p>
                  </a:txBody>
                  <a:tcPr anchor="ctr"/>
                </a:tc>
                <a:tc>
                  <a:txBody>
                    <a:bodyPr/>
                    <a:lstStyle/>
                    <a:p>
                      <a:pPr algn="ctr"/>
                      <a:r>
                        <a:rPr lang="de-DE" sz="1400" dirty="0"/>
                        <a:t>2°E</a:t>
                      </a:r>
                    </a:p>
                  </a:txBody>
                  <a:tcPr anchor="ctr"/>
                </a:tc>
                <a:tc>
                  <a:txBody>
                    <a:bodyPr/>
                    <a:lstStyle/>
                    <a:p>
                      <a:pPr algn="ctr"/>
                      <a:r>
                        <a:rPr lang="de-DE" sz="1400" dirty="0"/>
                        <a:t>2°W</a:t>
                      </a:r>
                    </a:p>
                  </a:txBody>
                  <a:tcPr anchor="ctr"/>
                </a:tc>
                <a:tc>
                  <a:txBody>
                    <a:bodyPr/>
                    <a:lstStyle/>
                    <a:p>
                      <a:pPr algn="ctr"/>
                      <a:r>
                        <a:rPr lang="de-DE" sz="1400" dirty="0"/>
                        <a:t>5°E</a:t>
                      </a:r>
                    </a:p>
                  </a:txBody>
                  <a:tcPr anchor="ctr"/>
                </a:tc>
                <a:extLst>
                  <a:ext uri="{0D108BD9-81ED-4DB2-BD59-A6C34878D82A}">
                    <a16:rowId xmlns:a16="http://schemas.microsoft.com/office/drawing/2014/main" val="10002"/>
                  </a:ext>
                </a:extLst>
              </a:tr>
              <a:tr h="0">
                <a:tc>
                  <a:txBody>
                    <a:bodyPr/>
                    <a:lstStyle/>
                    <a:p>
                      <a:r>
                        <a:rPr lang="de-DE" dirty="0"/>
                        <a:t>mwK</a:t>
                      </a:r>
                    </a:p>
                  </a:txBody>
                  <a:tcPr/>
                </a:tc>
                <a:tc>
                  <a:txBody>
                    <a:bodyPr/>
                    <a:lstStyle/>
                    <a:p>
                      <a:pPr algn="ctr"/>
                      <a:r>
                        <a:rPr lang="de-DE" sz="1400" dirty="0"/>
                        <a:t>100°</a:t>
                      </a:r>
                    </a:p>
                  </a:txBody>
                  <a:tcPr anchor="ctr"/>
                </a:tc>
                <a:tc>
                  <a:txBody>
                    <a:bodyPr/>
                    <a:lstStyle/>
                    <a:p>
                      <a:pPr algn="ctr"/>
                      <a:r>
                        <a:rPr lang="de-DE" sz="1400" dirty="0"/>
                        <a:t>204°</a:t>
                      </a:r>
                    </a:p>
                  </a:txBody>
                  <a:tcPr anchor="ctr"/>
                </a:tc>
                <a:tc>
                  <a:txBody>
                    <a:bodyPr/>
                    <a:lstStyle/>
                    <a:p>
                      <a:pPr algn="ctr"/>
                      <a:r>
                        <a:rPr lang="de-DE" sz="1400" dirty="0"/>
                        <a:t>244°</a:t>
                      </a:r>
                    </a:p>
                  </a:txBody>
                  <a:tcPr anchor="ctr"/>
                </a:tc>
                <a:tc>
                  <a:txBody>
                    <a:bodyPr/>
                    <a:lstStyle/>
                    <a:p>
                      <a:pPr algn="ctr"/>
                      <a:r>
                        <a:rPr lang="de-DE" sz="1400" dirty="0"/>
                        <a:t>328°</a:t>
                      </a:r>
                    </a:p>
                  </a:txBody>
                  <a:tcPr anchor="ctr"/>
                </a:tc>
                <a:tc>
                  <a:txBody>
                    <a:bodyPr/>
                    <a:lstStyle/>
                    <a:p>
                      <a:pPr algn="ctr"/>
                      <a:r>
                        <a:rPr lang="de-DE" sz="1400" dirty="0"/>
                        <a:t>2°</a:t>
                      </a:r>
                    </a:p>
                  </a:txBody>
                  <a:tcPr anchor="ctr"/>
                </a:tc>
                <a:tc>
                  <a:txBody>
                    <a:bodyPr/>
                    <a:lstStyle/>
                    <a:p>
                      <a:pPr algn="ctr"/>
                      <a:r>
                        <a:rPr lang="de-DE" sz="1400" dirty="0"/>
                        <a:t>35°</a:t>
                      </a:r>
                    </a:p>
                  </a:txBody>
                  <a:tcPr anchor="ctr"/>
                </a:tc>
                <a:extLst>
                  <a:ext uri="{0D108BD9-81ED-4DB2-BD59-A6C34878D82A}">
                    <a16:rowId xmlns:a16="http://schemas.microsoft.com/office/drawing/2014/main" val="10003"/>
                  </a:ext>
                </a:extLst>
              </a:tr>
              <a:tr h="0">
                <a:tc>
                  <a:txBody>
                    <a:bodyPr/>
                    <a:lstStyle/>
                    <a:p>
                      <a:r>
                        <a:rPr lang="de-DE" dirty="0"/>
                        <a:t>Dev</a:t>
                      </a:r>
                    </a:p>
                  </a:txBody>
                  <a:tcPr/>
                </a:tc>
                <a:tc>
                  <a:txBody>
                    <a:bodyPr/>
                    <a:lstStyle/>
                    <a:p>
                      <a:pPr algn="ctr"/>
                      <a:r>
                        <a:rPr lang="de-DE" sz="1400" dirty="0"/>
                        <a:t>0°</a:t>
                      </a:r>
                    </a:p>
                  </a:txBody>
                  <a:tcPr anchor="ctr"/>
                </a:tc>
                <a:tc>
                  <a:txBody>
                    <a:bodyPr/>
                    <a:lstStyle/>
                    <a:p>
                      <a:pPr algn="ctr"/>
                      <a:r>
                        <a:rPr lang="de-DE" sz="1400" dirty="0"/>
                        <a:t>+2°</a:t>
                      </a:r>
                    </a:p>
                  </a:txBody>
                  <a:tcPr anchor="ctr"/>
                </a:tc>
                <a:tc>
                  <a:txBody>
                    <a:bodyPr/>
                    <a:lstStyle/>
                    <a:p>
                      <a:pPr algn="ctr"/>
                      <a:r>
                        <a:rPr lang="de-DE" sz="1400" dirty="0"/>
                        <a:t>+3°</a:t>
                      </a:r>
                    </a:p>
                  </a:txBody>
                  <a:tcPr anchor="ctr"/>
                </a:tc>
                <a:tc>
                  <a:txBody>
                    <a:bodyPr/>
                    <a:lstStyle/>
                    <a:p>
                      <a:pPr algn="ctr"/>
                      <a:r>
                        <a:rPr lang="de-DE" sz="1400" dirty="0"/>
                        <a:t>-1°</a:t>
                      </a:r>
                    </a:p>
                  </a:txBody>
                  <a:tcPr anchor="ctr"/>
                </a:tc>
                <a:tc>
                  <a:txBody>
                    <a:bodyPr/>
                    <a:lstStyle/>
                    <a:p>
                      <a:pPr algn="ctr"/>
                      <a:r>
                        <a:rPr lang="de-DE" sz="1400" dirty="0"/>
                        <a:t>-1°</a:t>
                      </a:r>
                    </a:p>
                  </a:txBody>
                  <a:tcPr anchor="ctr"/>
                </a:tc>
                <a:tc>
                  <a:txBody>
                    <a:bodyPr/>
                    <a:lstStyle/>
                    <a:p>
                      <a:pPr algn="ctr"/>
                      <a:r>
                        <a:rPr lang="de-DE" sz="1400" dirty="0"/>
                        <a:t>-1°</a:t>
                      </a:r>
                    </a:p>
                  </a:txBody>
                  <a:tcPr anchor="ctr"/>
                </a:tc>
                <a:extLst>
                  <a:ext uri="{0D108BD9-81ED-4DB2-BD59-A6C34878D82A}">
                    <a16:rowId xmlns:a16="http://schemas.microsoft.com/office/drawing/2014/main" val="10004"/>
                  </a:ext>
                </a:extLst>
              </a:tr>
              <a:tr h="0">
                <a:tc>
                  <a:txBody>
                    <a:bodyPr/>
                    <a:lstStyle/>
                    <a:p>
                      <a:r>
                        <a:rPr lang="de-DE" dirty="0"/>
                        <a:t>KK</a:t>
                      </a:r>
                    </a:p>
                  </a:txBody>
                  <a:tcPr/>
                </a:tc>
                <a:tc>
                  <a:txBody>
                    <a:bodyPr/>
                    <a:lstStyle/>
                    <a:p>
                      <a:pPr algn="ctr"/>
                      <a:r>
                        <a:rPr lang="de-DE" sz="1400" dirty="0"/>
                        <a:t>100°</a:t>
                      </a:r>
                    </a:p>
                  </a:txBody>
                  <a:tcPr anchor="ctr"/>
                </a:tc>
                <a:tc>
                  <a:txBody>
                    <a:bodyPr/>
                    <a:lstStyle/>
                    <a:p>
                      <a:pPr algn="ctr"/>
                      <a:r>
                        <a:rPr lang="de-DE" sz="1400" dirty="0"/>
                        <a:t>202°</a:t>
                      </a:r>
                    </a:p>
                  </a:txBody>
                  <a:tcPr anchor="ctr"/>
                </a:tc>
                <a:tc>
                  <a:txBody>
                    <a:bodyPr/>
                    <a:lstStyle/>
                    <a:p>
                      <a:pPr algn="ctr"/>
                      <a:r>
                        <a:rPr lang="de-DE" sz="1400" dirty="0"/>
                        <a:t>241°</a:t>
                      </a:r>
                    </a:p>
                  </a:txBody>
                  <a:tcPr anchor="ctr"/>
                </a:tc>
                <a:tc>
                  <a:txBody>
                    <a:bodyPr/>
                    <a:lstStyle/>
                    <a:p>
                      <a:pPr algn="ctr"/>
                      <a:r>
                        <a:rPr lang="de-DE" sz="1400" dirty="0"/>
                        <a:t>329°</a:t>
                      </a:r>
                    </a:p>
                  </a:txBody>
                  <a:tcPr anchor="ctr"/>
                </a:tc>
                <a:tc>
                  <a:txBody>
                    <a:bodyPr/>
                    <a:lstStyle/>
                    <a:p>
                      <a:pPr algn="ctr"/>
                      <a:r>
                        <a:rPr lang="de-DE" sz="1400" dirty="0"/>
                        <a:t>3°</a:t>
                      </a:r>
                    </a:p>
                  </a:txBody>
                  <a:tcPr anchor="ctr"/>
                </a:tc>
                <a:tc>
                  <a:txBody>
                    <a:bodyPr/>
                    <a:lstStyle/>
                    <a:p>
                      <a:pPr algn="ctr"/>
                      <a:r>
                        <a:rPr lang="de-DE" sz="1400" dirty="0"/>
                        <a:t>36°</a:t>
                      </a:r>
                    </a:p>
                  </a:txBody>
                  <a:tcPr anchor="ctr"/>
                </a:tc>
                <a:extLst>
                  <a:ext uri="{0D108BD9-81ED-4DB2-BD59-A6C34878D82A}">
                    <a16:rowId xmlns:a16="http://schemas.microsoft.com/office/drawing/2014/main" val="10005"/>
                  </a:ext>
                </a:extLst>
              </a:tr>
            </a:tbl>
          </a:graphicData>
        </a:graphic>
      </p:graphicFrame>
      <p:pic>
        <p:nvPicPr>
          <p:cNvPr id="14" name="Grafik 13" descr="9.1.2.6a"/>
          <p:cNvPicPr/>
          <p:nvPr/>
        </p:nvPicPr>
        <p:blipFill>
          <a:blip r:embed="rId5">
            <a:extLst>
              <a:ext uri="{28A0092B-C50C-407E-A947-70E740481C1C}">
                <a14:useLocalDpi xmlns:a14="http://schemas.microsoft.com/office/drawing/2010/main" val="0"/>
              </a:ext>
            </a:extLst>
          </a:blip>
          <a:srcRect/>
          <a:stretch>
            <a:fillRect/>
          </a:stretch>
        </p:blipFill>
        <p:spPr bwMode="auto">
          <a:xfrm>
            <a:off x="220027" y="5411785"/>
            <a:ext cx="2703195" cy="739775"/>
          </a:xfrm>
          <a:prstGeom prst="rect">
            <a:avLst/>
          </a:prstGeom>
          <a:noFill/>
          <a:ln>
            <a:noFill/>
          </a:ln>
        </p:spPr>
      </p:pic>
    </p:spTree>
    <p:extLst>
      <p:ext uri="{BB962C8B-B14F-4D97-AF65-F5344CB8AC3E}">
        <p14:creationId xmlns:p14="http://schemas.microsoft.com/office/powerpoint/2010/main" val="750702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9.1.3.3 Das Winddreieck</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p:txBody>
          <a:bodyPr>
            <a:normAutofit/>
          </a:bodyPr>
          <a:lstStyle/>
          <a:p>
            <a:r>
              <a:rPr lang="de-DE" dirty="0"/>
              <a:t>Im realen Flug herrscht so gut wie immer Windeinfluss!</a:t>
            </a:r>
          </a:p>
          <a:p>
            <a:r>
              <a:rPr lang="de-DE" dirty="0"/>
              <a:t>Daraus resultiert Abtrift</a:t>
            </a:r>
          </a:p>
          <a:p>
            <a:r>
              <a:rPr lang="de-DE" dirty="0"/>
              <a:t>Die Abtrift ist umso größer je stärker der Wind, je mehr der Wind quer zum Kurs ist und je langsamer man fliegt.</a:t>
            </a:r>
          </a:p>
          <a:p>
            <a:r>
              <a:rPr lang="de-DE" dirty="0"/>
              <a:t>Ohne Korrektur fliegt man am Ziel vorbei</a:t>
            </a:r>
          </a:p>
          <a:p>
            <a:r>
              <a:rPr lang="de-DE" dirty="0"/>
              <a:t>Der Wind resultiert auch in einer Gegenwind oder Rückenwindkomponente welche …</a:t>
            </a:r>
          </a:p>
          <a:p>
            <a:r>
              <a:rPr lang="de-DE" dirty="0"/>
              <a:t>die Geschwindigkeit über Grund beeinflusst</a:t>
            </a:r>
          </a:p>
          <a:p>
            <a:endParaRPr lang="de-DE" dirty="0"/>
          </a:p>
          <a:p>
            <a:pPr marL="0" indent="0">
              <a:buNone/>
            </a:pPr>
            <a:r>
              <a:rPr lang="de-DE" sz="1800" dirty="0"/>
              <a:t>In der Zeichnung sind die einzelnen Vektoren mit Pfeilen gekennzeichnet – auswendig lernen!</a:t>
            </a:r>
          </a:p>
          <a:p>
            <a:pPr marL="0" indent="0">
              <a:buNone/>
            </a:pPr>
            <a:r>
              <a:rPr lang="de-DE" sz="1800" dirty="0"/>
              <a:t>Die Länge der Vektoren bestimmen die Geschwindigkeiten, die Richtung den Kurs bzw. die Windrichtung</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29</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9.1 Grundlagen der Navigation</a:t>
            </a:r>
          </a:p>
        </p:txBody>
      </p:sp>
      <p:sp>
        <p:nvSpPr>
          <p:cNvPr id="3" name="Textfeld 2"/>
          <p:cNvSpPr txBox="1"/>
          <p:nvPr/>
        </p:nvSpPr>
        <p:spPr>
          <a:xfrm>
            <a:off x="190004" y="4829528"/>
            <a:ext cx="2173185" cy="1569660"/>
          </a:xfrm>
          <a:prstGeom prst="rect">
            <a:avLst/>
          </a:prstGeom>
          <a:noFill/>
        </p:spPr>
        <p:txBody>
          <a:bodyPr wrap="square" rtlCol="0">
            <a:spAutoFit/>
          </a:bodyPr>
          <a:lstStyle/>
          <a:p>
            <a:r>
              <a:rPr lang="de-DE" sz="1200" b="1" dirty="0"/>
              <a:t>Abbildung:</a:t>
            </a:r>
          </a:p>
          <a:p>
            <a:r>
              <a:rPr lang="de-DE" sz="1200" dirty="0" err="1"/>
              <a:t>rwK,rwSK</a:t>
            </a:r>
            <a:r>
              <a:rPr lang="de-DE" sz="1200" dirty="0"/>
              <a:t> 	90°	</a:t>
            </a:r>
          </a:p>
          <a:p>
            <a:r>
              <a:rPr lang="de-DE" sz="1200" dirty="0"/>
              <a:t>Wind 	45/20 km/h</a:t>
            </a:r>
          </a:p>
          <a:p>
            <a:r>
              <a:rPr lang="de-DE" sz="1200" dirty="0"/>
              <a:t>W</a:t>
            </a:r>
            <a:r>
              <a:rPr lang="de-DE" sz="1200" baseline="-25000" dirty="0"/>
              <a:t>E</a:t>
            </a:r>
            <a:r>
              <a:rPr lang="de-DE" sz="1200" dirty="0"/>
              <a:t>	45°</a:t>
            </a:r>
          </a:p>
          <a:p>
            <a:r>
              <a:rPr lang="de-DE" sz="1200" dirty="0"/>
              <a:t>V</a:t>
            </a:r>
            <a:r>
              <a:rPr lang="de-DE" sz="1200" baseline="-25000" dirty="0"/>
              <a:t>E</a:t>
            </a:r>
            <a:r>
              <a:rPr lang="de-DE" sz="1200" dirty="0"/>
              <a:t>	 60 km/h	</a:t>
            </a:r>
          </a:p>
          <a:p>
            <a:r>
              <a:rPr lang="de-DE" sz="1200" dirty="0"/>
              <a:t>Abtrift  	+18°</a:t>
            </a:r>
          </a:p>
          <a:p>
            <a:r>
              <a:rPr lang="de-DE" sz="1200" dirty="0" err="1"/>
              <a:t>rwKüG</a:t>
            </a:r>
            <a:r>
              <a:rPr lang="de-DE" sz="1200" dirty="0"/>
              <a:t>	108°</a:t>
            </a:r>
          </a:p>
          <a:p>
            <a:r>
              <a:rPr lang="de-DE" sz="1200" dirty="0"/>
              <a:t>V</a:t>
            </a:r>
            <a:r>
              <a:rPr lang="de-DE" sz="1200" baseline="-25000" dirty="0"/>
              <a:t>G</a:t>
            </a:r>
            <a:r>
              <a:rPr lang="de-DE" sz="1200" dirty="0"/>
              <a:t>	46 km/h</a:t>
            </a:r>
          </a:p>
        </p:txBody>
      </p:sp>
      <p:pic>
        <p:nvPicPr>
          <p:cNvPr id="8" name="Inhaltsplatzhalt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30629" y="1103230"/>
            <a:ext cx="6056415" cy="3294997"/>
          </a:xfrm>
        </p:spPr>
      </p:pic>
    </p:spTree>
    <p:extLst>
      <p:ext uri="{BB962C8B-B14F-4D97-AF65-F5344CB8AC3E}">
        <p14:creationId xmlns:p14="http://schemas.microsoft.com/office/powerpoint/2010/main" val="3037871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2C7A8-7EE1-445E-B18B-B0B44B029576}"/>
              </a:ext>
            </a:extLst>
          </p:cNvPr>
          <p:cNvSpPr>
            <a:spLocks noGrp="1"/>
          </p:cNvSpPr>
          <p:nvPr>
            <p:ph type="ctrTitle"/>
          </p:nvPr>
        </p:nvSpPr>
        <p:spPr>
          <a:xfrm>
            <a:off x="1245909" y="1737915"/>
            <a:ext cx="9700181" cy="2387600"/>
          </a:xfrm>
        </p:spPr>
        <p:txBody>
          <a:bodyPr>
            <a:normAutofit/>
          </a:bodyPr>
          <a:lstStyle/>
          <a:p>
            <a:r>
              <a:rPr lang="de-DE" dirty="0"/>
              <a:t>9.1 Grundlagen der Navigation</a:t>
            </a:r>
          </a:p>
        </p:txBody>
      </p:sp>
      <p:sp>
        <p:nvSpPr>
          <p:cNvPr id="3" name="Untertitel 2">
            <a:extLst>
              <a:ext uri="{FF2B5EF4-FFF2-40B4-BE49-F238E27FC236}">
                <a16:creationId xmlns:a16="http://schemas.microsoft.com/office/drawing/2014/main" id="{C3147B01-30C8-421C-BD17-8AC69CBE5D79}"/>
              </a:ext>
            </a:extLst>
          </p:cNvPr>
          <p:cNvSpPr>
            <a:spLocks noGrp="1"/>
          </p:cNvSpPr>
          <p:nvPr>
            <p:ph type="subTitle" idx="1"/>
          </p:nvPr>
        </p:nvSpPr>
        <p:spPr/>
        <p:txBody>
          <a:bodyPr/>
          <a:lstStyle/>
          <a:p>
            <a:r>
              <a:rPr lang="en-US" dirty="0">
                <a:solidFill>
                  <a:srgbClr val="044C96"/>
                </a:solidFill>
              </a:rPr>
              <a:t>Basics of navigation</a:t>
            </a:r>
          </a:p>
        </p:txBody>
      </p:sp>
      <p:sp>
        <p:nvSpPr>
          <p:cNvPr id="4" name="Foliennummernplatzhalter 3">
            <a:extLst>
              <a:ext uri="{FF2B5EF4-FFF2-40B4-BE49-F238E27FC236}">
                <a16:creationId xmlns:a16="http://schemas.microsoft.com/office/drawing/2014/main" id="{4B18B720-1CFD-4B73-A56F-433DC892E596}"/>
              </a:ext>
            </a:extLst>
          </p:cNvPr>
          <p:cNvSpPr>
            <a:spLocks noGrp="1"/>
          </p:cNvSpPr>
          <p:nvPr>
            <p:ph type="sldNum" sz="quarter" idx="12"/>
          </p:nvPr>
        </p:nvSpPr>
        <p:spPr/>
        <p:txBody>
          <a:bodyPr/>
          <a:lstStyle/>
          <a:p>
            <a:fld id="{1BAF13B1-D0BA-4A19-B609-64C08BFDA19E}" type="slidenum">
              <a:rPr lang="de-DE" smtClean="0"/>
              <a:pPr/>
              <a:t>3</a:t>
            </a:fld>
            <a:endParaRPr lang="de-DE" dirty="0"/>
          </a:p>
        </p:txBody>
      </p:sp>
    </p:spTree>
    <p:extLst>
      <p:ext uri="{BB962C8B-B14F-4D97-AF65-F5344CB8AC3E}">
        <p14:creationId xmlns:p14="http://schemas.microsoft.com/office/powerpoint/2010/main" val="2879534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9.1.3.3 Das Winddreieck</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p:txBody>
          <a:bodyPr>
            <a:normAutofit fontScale="85000" lnSpcReduction="20000"/>
          </a:bodyPr>
          <a:lstStyle/>
          <a:p>
            <a:pPr marL="0" indent="0" algn="ctr">
              <a:buNone/>
            </a:pPr>
            <a:r>
              <a:rPr lang="de-DE" dirty="0"/>
              <a:t>Flugplanung zur Ermittlung von Luvwinkel und Geschwindigkeit über Grund V</a:t>
            </a:r>
            <a:r>
              <a:rPr lang="de-DE" baseline="-25000" dirty="0"/>
              <a:t>G</a:t>
            </a:r>
            <a:r>
              <a:rPr lang="de-DE" dirty="0"/>
              <a:t> mittels Navigationsrechner oder Zeichnung</a:t>
            </a:r>
          </a:p>
          <a:p>
            <a:pPr marL="0" indent="0" algn="ctr">
              <a:buNone/>
            </a:pPr>
            <a:endParaRPr lang="de-DE" u="sng" dirty="0"/>
          </a:p>
          <a:p>
            <a:pPr marL="914400" lvl="1" indent="-457200">
              <a:buFont typeface="+mj-lt"/>
              <a:buAutoNum type="arabicPeriod"/>
            </a:pPr>
            <a:r>
              <a:rPr lang="de-DE" dirty="0"/>
              <a:t>Zeichnen des Kartenkurses (rwK) und markieren mit einem Pfeil (Strecke A – B) </a:t>
            </a:r>
          </a:p>
          <a:p>
            <a:pPr marL="914400" lvl="1" indent="-457200">
              <a:buFont typeface="+mj-lt"/>
              <a:buAutoNum type="arabicPeriod"/>
            </a:pPr>
            <a:r>
              <a:rPr lang="de-DE" dirty="0"/>
              <a:t>Hinzufügen des Meridians rwN</a:t>
            </a:r>
          </a:p>
          <a:p>
            <a:pPr marL="914400" lvl="1" indent="-457200">
              <a:buFont typeface="+mj-lt"/>
              <a:buAutoNum type="arabicPeriod"/>
            </a:pPr>
            <a:r>
              <a:rPr lang="de-DE" dirty="0">
                <a:solidFill>
                  <a:srgbClr val="FF0000"/>
                </a:solidFill>
              </a:rPr>
              <a:t>Einzeichnen des Windes aus Richtung, Länge des Vektors entspricht der Windgeschwindig-keit. Markieren mit 3 Pfeilen (A – C)</a:t>
            </a:r>
          </a:p>
          <a:p>
            <a:pPr marL="914400" lvl="1" indent="-457200">
              <a:buFont typeface="+mj-lt"/>
              <a:buAutoNum type="arabicPeriod"/>
            </a:pPr>
            <a:r>
              <a:rPr lang="de-DE" dirty="0">
                <a:solidFill>
                  <a:srgbClr val="00B050"/>
                </a:solidFill>
              </a:rPr>
              <a:t>Vom Ende des Windvektors (C) mit dem Zirkel die V</a:t>
            </a:r>
            <a:r>
              <a:rPr lang="de-DE" baseline="-25000" dirty="0">
                <a:solidFill>
                  <a:srgbClr val="00B050"/>
                </a:solidFill>
              </a:rPr>
              <a:t>E</a:t>
            </a:r>
            <a:r>
              <a:rPr lang="de-DE" dirty="0">
                <a:solidFill>
                  <a:srgbClr val="00B050"/>
                </a:solidFill>
              </a:rPr>
              <a:t> auf den rwK abstechen, mit zwei Pfeilen markieren. Die Position B</a:t>
            </a:r>
            <a:r>
              <a:rPr lang="de-DE" baseline="-25000" dirty="0">
                <a:solidFill>
                  <a:srgbClr val="00B050"/>
                </a:solidFill>
              </a:rPr>
              <a:t>1 </a:t>
            </a:r>
            <a:r>
              <a:rPr lang="de-DE" dirty="0">
                <a:solidFill>
                  <a:srgbClr val="00B050"/>
                </a:solidFill>
              </a:rPr>
              <a:t>nennt man Dead </a:t>
            </a:r>
            <a:r>
              <a:rPr lang="de-DE" dirty="0" err="1">
                <a:solidFill>
                  <a:srgbClr val="00B050"/>
                </a:solidFill>
              </a:rPr>
              <a:t>Reckoning</a:t>
            </a:r>
            <a:r>
              <a:rPr lang="de-DE" dirty="0">
                <a:solidFill>
                  <a:srgbClr val="00B050"/>
                </a:solidFill>
              </a:rPr>
              <a:t> (DR)-Position. Die Richtung dieses Vektors ist der Steuerkurs (C – B</a:t>
            </a:r>
            <a:r>
              <a:rPr lang="de-DE" baseline="-25000" dirty="0">
                <a:solidFill>
                  <a:srgbClr val="00B050"/>
                </a:solidFill>
              </a:rPr>
              <a:t>1</a:t>
            </a:r>
            <a:r>
              <a:rPr lang="de-DE" dirty="0">
                <a:solidFill>
                  <a:srgbClr val="00B050"/>
                </a:solidFill>
              </a:rPr>
              <a:t>). Parallel verschieben (A – B</a:t>
            </a:r>
            <a:r>
              <a:rPr lang="de-DE" baseline="-25000" dirty="0">
                <a:solidFill>
                  <a:srgbClr val="00B050"/>
                </a:solidFill>
              </a:rPr>
              <a:t>2</a:t>
            </a:r>
            <a:r>
              <a:rPr lang="de-DE" dirty="0">
                <a:solidFill>
                  <a:srgbClr val="00B050"/>
                </a:solidFill>
              </a:rPr>
              <a:t>)</a:t>
            </a:r>
          </a:p>
          <a:p>
            <a:pPr marL="914400" lvl="1" indent="-457200">
              <a:buFont typeface="+mj-lt"/>
              <a:buAutoNum type="arabicPeriod"/>
            </a:pPr>
            <a:r>
              <a:rPr lang="de-DE" dirty="0">
                <a:solidFill>
                  <a:srgbClr val="00B0F0"/>
                </a:solidFill>
              </a:rPr>
              <a:t>Der Luvwinkel ist der Winkel zwischen Steuerkurs (rwsK) und Kartenkurs (rwK)</a:t>
            </a:r>
          </a:p>
          <a:p>
            <a:pPr marL="914400" lvl="1" indent="-457200">
              <a:buFont typeface="+mj-lt"/>
              <a:buAutoNum type="arabicPeriod"/>
            </a:pPr>
            <a:r>
              <a:rPr lang="de-DE" dirty="0"/>
              <a:t>Die Länge des Vektors auf dem Kartenkurs(A - B</a:t>
            </a:r>
            <a:r>
              <a:rPr lang="de-DE" baseline="-25000" dirty="0"/>
              <a:t>1</a:t>
            </a:r>
            <a:r>
              <a:rPr lang="de-DE" dirty="0"/>
              <a:t>)entspricht der V</a:t>
            </a:r>
            <a:r>
              <a:rPr lang="de-DE" baseline="-25000" dirty="0"/>
              <a:t>G</a:t>
            </a:r>
          </a:p>
          <a:p>
            <a:pPr marL="0" indent="0">
              <a:buNone/>
            </a:pPr>
            <a:endParaRPr lang="de-DE" dirty="0"/>
          </a:p>
          <a:p>
            <a:pPr marL="0" indent="0">
              <a:buNone/>
            </a:pPr>
            <a:r>
              <a:rPr lang="de-DE" sz="1800" dirty="0"/>
              <a:t>Merke: Wind von rechts, größer steuern, Luvwinkel positiv</a:t>
            </a:r>
          </a:p>
          <a:p>
            <a:pPr marL="0" indent="0">
              <a:buNone/>
            </a:pPr>
            <a:r>
              <a:rPr lang="de-DE" sz="1800" dirty="0"/>
              <a:t>               Wind von links, kleiner steuern, Luvwinkel negativ</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30</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9.1 Grundlagen der Navigation</a:t>
            </a:r>
          </a:p>
        </p:txBody>
      </p:sp>
      <p:sp>
        <p:nvSpPr>
          <p:cNvPr id="7" name="Textfeld 6"/>
          <p:cNvSpPr txBox="1"/>
          <p:nvPr/>
        </p:nvSpPr>
        <p:spPr>
          <a:xfrm>
            <a:off x="201881" y="4595751"/>
            <a:ext cx="3906981" cy="2031325"/>
          </a:xfrm>
          <a:prstGeom prst="rect">
            <a:avLst/>
          </a:prstGeom>
          <a:noFill/>
        </p:spPr>
        <p:txBody>
          <a:bodyPr wrap="square" rtlCol="0">
            <a:spAutoFit/>
          </a:bodyPr>
          <a:lstStyle/>
          <a:p>
            <a:r>
              <a:rPr lang="de-DE" sz="1200" b="1" dirty="0"/>
              <a:t>Abbildung:</a:t>
            </a:r>
          </a:p>
          <a:p>
            <a:r>
              <a:rPr lang="de-DE" sz="1200" dirty="0" err="1"/>
              <a:t>rwK</a:t>
            </a:r>
            <a:r>
              <a:rPr lang="de-DE" sz="1200" dirty="0"/>
              <a:t>	90°	</a:t>
            </a:r>
          </a:p>
          <a:p>
            <a:r>
              <a:rPr lang="de-DE" sz="1200" dirty="0"/>
              <a:t>Wind 	45/40 km/h</a:t>
            </a:r>
          </a:p>
          <a:p>
            <a:r>
              <a:rPr lang="de-DE" sz="1200" dirty="0"/>
              <a:t>V</a:t>
            </a:r>
            <a:r>
              <a:rPr lang="de-DE" sz="1200" baseline="-25000" dirty="0"/>
              <a:t>E</a:t>
            </a:r>
            <a:r>
              <a:rPr lang="de-DE" sz="1200" dirty="0"/>
              <a:t>	 120 km/h	</a:t>
            </a:r>
          </a:p>
          <a:p>
            <a:r>
              <a:rPr lang="de-DE" sz="1200" dirty="0"/>
              <a:t>Luvwinkel L 	-14°</a:t>
            </a:r>
          </a:p>
          <a:p>
            <a:r>
              <a:rPr lang="de-DE" sz="1200" dirty="0" err="1"/>
              <a:t>rwSK</a:t>
            </a:r>
            <a:r>
              <a:rPr lang="de-DE" sz="1200" dirty="0"/>
              <a:t>	76°</a:t>
            </a:r>
          </a:p>
          <a:p>
            <a:r>
              <a:rPr lang="de-DE" sz="1200" dirty="0"/>
              <a:t>W</a:t>
            </a:r>
            <a:r>
              <a:rPr lang="de-DE" sz="1200" baseline="-25000" dirty="0"/>
              <a:t>E</a:t>
            </a:r>
            <a:r>
              <a:rPr lang="de-DE" sz="1200" dirty="0"/>
              <a:t>	31°</a:t>
            </a:r>
          </a:p>
          <a:p>
            <a:r>
              <a:rPr lang="de-DE" sz="1200" dirty="0" err="1"/>
              <a:t>rwKüG</a:t>
            </a:r>
            <a:r>
              <a:rPr lang="de-DE" sz="1200" dirty="0"/>
              <a:t>	90°</a:t>
            </a:r>
          </a:p>
          <a:p>
            <a:r>
              <a:rPr lang="de-DE" sz="1200" dirty="0"/>
              <a:t>V</a:t>
            </a:r>
            <a:r>
              <a:rPr lang="de-DE" sz="1200" baseline="-25000" dirty="0"/>
              <a:t>G</a:t>
            </a:r>
            <a:r>
              <a:rPr lang="de-DE" sz="1200" dirty="0"/>
              <a:t>	86 km/h</a:t>
            </a:r>
          </a:p>
          <a:p>
            <a:endParaRPr lang="de-DE" dirty="0"/>
          </a:p>
        </p:txBody>
      </p:sp>
      <p:pic>
        <p:nvPicPr>
          <p:cNvPr id="8" name="Inhaltsplatzhalt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01881" y="954577"/>
            <a:ext cx="6229951" cy="3522419"/>
          </a:xfrm>
        </p:spPr>
      </p:pic>
    </p:spTree>
    <p:extLst>
      <p:ext uri="{BB962C8B-B14F-4D97-AF65-F5344CB8AC3E}">
        <p14:creationId xmlns:p14="http://schemas.microsoft.com/office/powerpoint/2010/main" val="13515629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9.1.3.4 Die Windwinkel</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p:txBody>
          <a:bodyPr/>
          <a:lstStyle/>
          <a:p>
            <a:endParaRPr lang="de-DE" dirty="0"/>
          </a:p>
          <a:p>
            <a:endParaRPr lang="de-DE" dirty="0"/>
          </a:p>
          <a:p>
            <a:pPr marL="0" indent="0">
              <a:buNone/>
            </a:pPr>
            <a:endParaRPr lang="de-DE" dirty="0"/>
          </a:p>
          <a:p>
            <a:r>
              <a:rPr lang="de-DE" dirty="0"/>
              <a:t>Windwinkel</a:t>
            </a:r>
          </a:p>
          <a:p>
            <a:pPr marL="457200" lvl="1" indent="0">
              <a:buNone/>
            </a:pPr>
            <a:r>
              <a:rPr lang="de-DE" sz="1800" dirty="0"/>
              <a:t>Winkel zwischen dem rechtweisenden Kurs und der Richtung aus der der Wind kommt. Nach rechts 0° - 180° positiv, nach links 0° - 180° negativ.</a:t>
            </a:r>
          </a:p>
          <a:p>
            <a:pPr marL="457200" lvl="1" indent="0">
              <a:buNone/>
            </a:pPr>
            <a:endParaRPr lang="de-DE" dirty="0"/>
          </a:p>
          <a:p>
            <a:r>
              <a:rPr lang="de-DE" dirty="0"/>
              <a:t>Windeinfallswinkel</a:t>
            </a:r>
          </a:p>
          <a:p>
            <a:pPr marL="457200" lvl="1" indent="0">
              <a:buNone/>
            </a:pPr>
            <a:r>
              <a:rPr lang="de-DE" sz="1800" dirty="0"/>
              <a:t>Winkel zwischen dem rechtweisenden Steuerkurs und der Richtung aus der der Wind kommt. Nach rechts 0° - 180° positiv, nach links 0° - 180° negativ.</a:t>
            </a:r>
          </a:p>
          <a:p>
            <a:pPr marL="457200" lvl="1" indent="0">
              <a:buNone/>
            </a:pPr>
            <a:endParaRPr lang="de-DE" sz="1800"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31</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9.1 Grundlagen der Navigation</a:t>
            </a:r>
          </a:p>
        </p:txBody>
      </p:sp>
      <p:pic>
        <p:nvPicPr>
          <p:cNvPr id="8" name="Inhaltsplatzhalt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8913" y="1596807"/>
            <a:ext cx="5830887" cy="4132699"/>
          </a:xfrm>
        </p:spPr>
      </p:pic>
    </p:spTree>
    <p:extLst>
      <p:ext uri="{BB962C8B-B14F-4D97-AF65-F5344CB8AC3E}">
        <p14:creationId xmlns:p14="http://schemas.microsoft.com/office/powerpoint/2010/main" val="1187677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9.1.3.5 Vollständiges Kursdiagramm</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p:txBody>
          <a:bodyPr/>
          <a:lstStyle/>
          <a:p>
            <a:endParaRPr lang="de-DE" dirty="0"/>
          </a:p>
          <a:p>
            <a:r>
              <a:rPr lang="de-DE" dirty="0"/>
              <a:t>In der Realität entspricht der vorhergesagte Wind selten dem tatsächlichen Wind</a:t>
            </a:r>
          </a:p>
          <a:p>
            <a:r>
              <a:rPr lang="de-DE" dirty="0"/>
              <a:t>Hieraus resultiert eine zusätzliche Abtrift zur Kursplanung welche oft als D</a:t>
            </a:r>
            <a:r>
              <a:rPr lang="de-DE" baseline="-25000" dirty="0"/>
              <a:t>Z</a:t>
            </a:r>
            <a:r>
              <a:rPr lang="de-DE" dirty="0"/>
              <a:t> (zusätzliche Abtrift) bezeichnet wird.</a:t>
            </a:r>
          </a:p>
          <a:p>
            <a:r>
              <a:rPr lang="de-DE" dirty="0"/>
              <a:t>Diese zusätzliche Abtrift spielt bei der Koppelnavigation eine große Rolle muss Sie doch zur Korrektur des weiteren Flugwegs berücksichtigt werden</a:t>
            </a:r>
          </a:p>
          <a:p>
            <a:pPr marL="0" indent="0" algn="ctr">
              <a:buNone/>
            </a:pPr>
            <a:r>
              <a:rPr lang="de-DE" dirty="0"/>
              <a:t>Luvwinkel – Abtrift = D</a:t>
            </a:r>
            <a:r>
              <a:rPr lang="de-DE" baseline="-25000" dirty="0"/>
              <a:t>Z</a:t>
            </a:r>
          </a:p>
          <a:p>
            <a:pPr marL="0" indent="0">
              <a:buNone/>
            </a:pPr>
            <a:endParaRPr lang="de-DE" baseline="-25000"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32</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9.1 Grundlagen der Navigation</a:t>
            </a:r>
          </a:p>
        </p:txBody>
      </p:sp>
      <p:pic>
        <p:nvPicPr>
          <p:cNvPr id="7" name="Inhaltsplatzhalter 6" descr="9.1.3.6">
            <a:hlinkClick r:id="rId3"/>
          </p:cNvPr>
          <p:cNvPicPr>
            <a:picLocks noGrp="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188913" y="1478635"/>
            <a:ext cx="5830887" cy="4369043"/>
          </a:xfrm>
          <a:prstGeom prst="rect">
            <a:avLst/>
          </a:prstGeom>
          <a:noFill/>
          <a:ln>
            <a:noFill/>
          </a:ln>
        </p:spPr>
      </p:pic>
    </p:spTree>
    <p:extLst>
      <p:ext uri="{BB962C8B-B14F-4D97-AF65-F5344CB8AC3E}">
        <p14:creationId xmlns:p14="http://schemas.microsoft.com/office/powerpoint/2010/main" val="36077490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9.1.3 Kursbestimmung (Gliederung SFCL)</a:t>
            </a:r>
          </a:p>
        </p:txBody>
      </p:sp>
      <p:sp>
        <p:nvSpPr>
          <p:cNvPr id="3" name="Inhaltsplatzhalter 2">
            <a:extLst>
              <a:ext uri="{FF2B5EF4-FFF2-40B4-BE49-F238E27FC236}">
                <a16:creationId xmlns:a16="http://schemas.microsoft.com/office/drawing/2014/main" id="{82D91192-5D50-49E4-B1FC-E421C191A2E5}"/>
              </a:ext>
            </a:extLst>
          </p:cNvPr>
          <p:cNvSpPr>
            <a:spLocks noGrp="1"/>
          </p:cNvSpPr>
          <p:nvPr>
            <p:ph sz="half" idx="1"/>
          </p:nvPr>
        </p:nvSpPr>
        <p:spPr>
          <a:xfrm>
            <a:off x="189186" y="866775"/>
            <a:ext cx="4935264" cy="5534025"/>
          </a:xfrm>
        </p:spPr>
        <p:txBody>
          <a:bodyPr>
            <a:normAutofit fontScale="92500" lnSpcReduction="10000"/>
          </a:bodyPr>
          <a:lstStyle/>
          <a:p>
            <a:r>
              <a:rPr lang="de-DE" dirty="0"/>
              <a:t>9.1.3.1 Die Kursgleiche (Loxodrome) und der Großkreis (Orthodrome)</a:t>
            </a:r>
          </a:p>
          <a:p>
            <a:endParaRPr lang="de-DE" dirty="0"/>
          </a:p>
          <a:p>
            <a:r>
              <a:rPr lang="de-DE" dirty="0"/>
              <a:t>9.1.3.2 Vom Rechtweisender Kurs (rwK) zum Kompasskurs (KK)</a:t>
            </a:r>
          </a:p>
          <a:p>
            <a:endParaRPr lang="de-DE" dirty="0"/>
          </a:p>
          <a:p>
            <a:r>
              <a:rPr lang="de-DE" dirty="0"/>
              <a:t>9.1.3.3 Das Winddreieck</a:t>
            </a:r>
          </a:p>
          <a:p>
            <a:endParaRPr lang="de-DE" dirty="0"/>
          </a:p>
          <a:p>
            <a:r>
              <a:rPr lang="de-DE" dirty="0"/>
              <a:t>9.1.3.4 Windwinkel</a:t>
            </a:r>
          </a:p>
          <a:p>
            <a:endParaRPr lang="de-DE" dirty="0"/>
          </a:p>
          <a:p>
            <a:r>
              <a:rPr lang="de-DE" dirty="0"/>
              <a:t>9.1.3.5 Vollständiges Kursdiagramm</a:t>
            </a:r>
          </a:p>
          <a:p>
            <a:endParaRPr lang="de-DE" dirty="0"/>
          </a:p>
          <a:p>
            <a:r>
              <a:rPr lang="de-DE" dirty="0"/>
              <a:t>9.1.3.6 Vom rwK zum KsK und zurück</a:t>
            </a:r>
          </a:p>
          <a:p>
            <a:endParaRPr lang="de-DE" dirty="0"/>
          </a:p>
          <a:p>
            <a:r>
              <a:rPr lang="de-DE" dirty="0"/>
              <a:t>9.1.3.7 Zusammenfassung aller Begriffe</a:t>
            </a:r>
          </a:p>
          <a:p>
            <a:endParaRPr lang="de-DE"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33</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9.1 Grundlagen der Navigation</a:t>
            </a:r>
          </a:p>
        </p:txBody>
      </p:sp>
      <p:pic>
        <p:nvPicPr>
          <p:cNvPr id="7" name="Inhaltsplatzhalter 6" descr="9.1.3.1"/>
          <p:cNvPicPr>
            <a:picLocks noGrp="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524625" y="819150"/>
            <a:ext cx="1698224" cy="1695450"/>
          </a:xfrm>
          <a:prstGeom prst="rect">
            <a:avLst/>
          </a:prstGeom>
          <a:noFill/>
          <a:ln>
            <a:noFill/>
          </a:ln>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5477" y="797972"/>
            <a:ext cx="1958131" cy="1716628"/>
          </a:xfrm>
          <a:prstGeom prst="rect">
            <a:avLst/>
          </a:prstGeom>
        </p:spPr>
      </p:pic>
      <p:pic>
        <p:nvPicPr>
          <p:cNvPr id="12" name="Grafik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068" y="4047480"/>
            <a:ext cx="1976600" cy="1481053"/>
          </a:xfrm>
          <a:prstGeom prst="rect">
            <a:avLst/>
          </a:prstGeom>
        </p:spPr>
      </p:pic>
      <p:pic>
        <p:nvPicPr>
          <p:cNvPr id="13" name="Grafik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7382" y="4047481"/>
            <a:ext cx="2574322" cy="1481053"/>
          </a:xfrm>
          <a:prstGeom prst="rect">
            <a:avLst/>
          </a:prstGeom>
        </p:spPr>
      </p:pic>
      <p:pic>
        <p:nvPicPr>
          <p:cNvPr id="4" name="Grafik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48247" y="2634184"/>
            <a:ext cx="2195263" cy="1194335"/>
          </a:xfrm>
          <a:prstGeom prst="rect">
            <a:avLst/>
          </a:prstGeom>
        </p:spPr>
      </p:pic>
      <p:pic>
        <p:nvPicPr>
          <p:cNvPr id="14" name="Grafik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47831" y="2634184"/>
            <a:ext cx="2159101" cy="1211412"/>
          </a:xfrm>
          <a:prstGeom prst="rect">
            <a:avLst/>
          </a:prstGeom>
        </p:spPr>
      </p:pic>
      <p:pic>
        <p:nvPicPr>
          <p:cNvPr id="15" name="Grafik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14542" y="2651262"/>
            <a:ext cx="1685103" cy="1194334"/>
          </a:xfrm>
          <a:prstGeom prst="rect">
            <a:avLst/>
          </a:prstGeom>
        </p:spPr>
      </p:pic>
    </p:spTree>
    <p:extLst>
      <p:ext uri="{BB962C8B-B14F-4D97-AF65-F5344CB8AC3E}">
        <p14:creationId xmlns:p14="http://schemas.microsoft.com/office/powerpoint/2010/main" val="32685866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9.1.3.6 Vom rwK zum KSK und zurück</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p:txBody>
          <a:bodyPr/>
          <a:lstStyle/>
          <a:p>
            <a:endParaRPr lang="de-DE" dirty="0"/>
          </a:p>
          <a:p>
            <a:endParaRPr lang="de-DE" dirty="0"/>
          </a:p>
          <a:p>
            <a:endParaRPr lang="de-DE" dirty="0"/>
          </a:p>
          <a:p>
            <a:endParaRPr lang="de-DE" dirty="0"/>
          </a:p>
          <a:p>
            <a:r>
              <a:rPr lang="de-DE" dirty="0"/>
              <a:t>Kurschema zum kreuz und quer rechnen der verschiedenen Kursbegriffe</a:t>
            </a:r>
          </a:p>
          <a:p>
            <a:r>
              <a:rPr lang="de-DE" dirty="0"/>
              <a:t>Richtungspfeile und Vorzeichen beachten!</a:t>
            </a:r>
          </a:p>
          <a:p>
            <a:r>
              <a:rPr lang="de-DE" dirty="0"/>
              <a:t>Genauso sind die Vorzeichen von OM und Dev zu beachten</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34</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9.1 Grundlagen der Navigation</a:t>
            </a:r>
          </a:p>
        </p:txBody>
      </p:sp>
      <p:pic>
        <p:nvPicPr>
          <p:cNvPr id="7" name="Inhaltsplatzhalter 6" descr="9.1.3.7">
            <a:hlinkClick r:id="rId3"/>
          </p:cNvPr>
          <p:cNvPicPr>
            <a:picLocks noGrp="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480219" y="2153444"/>
            <a:ext cx="5248275" cy="3019425"/>
          </a:xfrm>
          <a:prstGeom prst="rect">
            <a:avLst/>
          </a:prstGeom>
          <a:noFill/>
          <a:ln>
            <a:noFill/>
          </a:ln>
        </p:spPr>
      </p:pic>
    </p:spTree>
    <p:extLst>
      <p:ext uri="{BB962C8B-B14F-4D97-AF65-F5344CB8AC3E}">
        <p14:creationId xmlns:p14="http://schemas.microsoft.com/office/powerpoint/2010/main" val="42112870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9.1.3.7 Zusammenfassung Begriffe</a:t>
            </a:r>
          </a:p>
        </p:txBody>
      </p:sp>
      <p:sp>
        <p:nvSpPr>
          <p:cNvPr id="3" name="Inhaltsplatzhalter 2">
            <a:extLst>
              <a:ext uri="{FF2B5EF4-FFF2-40B4-BE49-F238E27FC236}">
                <a16:creationId xmlns:a16="http://schemas.microsoft.com/office/drawing/2014/main" id="{82D91192-5D50-49E4-B1FC-E421C191A2E5}"/>
              </a:ext>
            </a:extLst>
          </p:cNvPr>
          <p:cNvSpPr>
            <a:spLocks noGrp="1"/>
          </p:cNvSpPr>
          <p:nvPr>
            <p:ph sz="half" idx="1"/>
          </p:nvPr>
        </p:nvSpPr>
        <p:spPr/>
        <p:txBody>
          <a:bodyPr>
            <a:normAutofit fontScale="85000" lnSpcReduction="20000"/>
          </a:bodyPr>
          <a:lstStyle/>
          <a:p>
            <a:pPr marL="0" indent="0">
              <a:buNone/>
              <a:tabLst>
                <a:tab pos="3409950" algn="l"/>
              </a:tabLst>
            </a:pPr>
            <a:r>
              <a:rPr lang="de-DE" sz="1800" i="1" u="sng" dirty="0"/>
              <a:t>Bezugsrichtungen	directions</a:t>
            </a:r>
            <a:endParaRPr lang="de-DE" sz="1800" u="sng" dirty="0"/>
          </a:p>
          <a:p>
            <a:pPr marL="0" indent="0">
              <a:buNone/>
              <a:tabLst>
                <a:tab pos="3409950" algn="l"/>
              </a:tabLst>
            </a:pPr>
            <a:r>
              <a:rPr lang="de-DE" sz="1800" dirty="0"/>
              <a:t>rwN - Rechtweisend Nord	TN - true north</a:t>
            </a:r>
          </a:p>
          <a:p>
            <a:pPr marL="0" indent="0">
              <a:buNone/>
              <a:tabLst>
                <a:tab pos="3409950" algn="l"/>
              </a:tabLst>
            </a:pPr>
            <a:r>
              <a:rPr lang="en-US" sz="1800" dirty="0"/>
              <a:t>mwN - Missweisend Nord	MN - magnetic north</a:t>
            </a:r>
            <a:endParaRPr lang="de-DE" sz="1800" dirty="0"/>
          </a:p>
          <a:p>
            <a:pPr marL="0" indent="0">
              <a:buNone/>
              <a:tabLst>
                <a:tab pos="3409950" algn="l"/>
              </a:tabLst>
            </a:pPr>
            <a:r>
              <a:rPr lang="en-US" sz="1800" dirty="0"/>
              <a:t>KN - Kompass Nord	CN - compass north</a:t>
            </a:r>
            <a:endParaRPr lang="de-DE" sz="1800" dirty="0"/>
          </a:p>
          <a:p>
            <a:pPr marL="0" indent="0">
              <a:buNone/>
              <a:tabLst>
                <a:tab pos="3409950" algn="l"/>
              </a:tabLst>
            </a:pPr>
            <a:r>
              <a:rPr lang="en-US" sz="1800" dirty="0"/>
              <a:t> </a:t>
            </a:r>
            <a:endParaRPr lang="de-DE" sz="1800" dirty="0"/>
          </a:p>
          <a:p>
            <a:pPr marL="0" indent="0">
              <a:buNone/>
              <a:tabLst>
                <a:tab pos="3409950" algn="l"/>
              </a:tabLst>
            </a:pPr>
            <a:r>
              <a:rPr lang="de-DE" sz="1800" i="1" u="sng" dirty="0"/>
              <a:t>Beschickungen				</a:t>
            </a:r>
            <a:endParaRPr lang="de-DE" sz="1800" u="sng" dirty="0"/>
          </a:p>
          <a:p>
            <a:pPr marL="0" indent="0">
              <a:buNone/>
              <a:tabLst>
                <a:tab pos="3409950" algn="l"/>
              </a:tabLst>
            </a:pPr>
            <a:r>
              <a:rPr lang="de-DE" sz="1800" dirty="0"/>
              <a:t>MW, OM - Missweisung oder Ortsmissweisung   VAR - variation</a:t>
            </a:r>
          </a:p>
          <a:p>
            <a:pPr marL="0" indent="0">
              <a:buNone/>
              <a:tabLst>
                <a:tab pos="3409950" algn="l"/>
              </a:tabLst>
            </a:pPr>
            <a:r>
              <a:rPr lang="de-DE" sz="1800" dirty="0"/>
              <a:t>Dev - Deviation                                                    DEV - deviation</a:t>
            </a:r>
          </a:p>
          <a:p>
            <a:pPr marL="0" indent="0">
              <a:buNone/>
              <a:tabLst>
                <a:tab pos="3409950" algn="l"/>
              </a:tabLst>
            </a:pPr>
            <a:r>
              <a:rPr lang="de-DE" sz="1800" dirty="0"/>
              <a:t> </a:t>
            </a:r>
          </a:p>
          <a:p>
            <a:pPr marL="0" indent="0">
              <a:buNone/>
              <a:tabLst>
                <a:tab pos="3409950" algn="l"/>
              </a:tabLst>
            </a:pPr>
            <a:r>
              <a:rPr lang="de-DE" sz="1800" i="1" u="sng" dirty="0"/>
              <a:t>Geschwindigkeiten und Richtungen	speed and direction</a:t>
            </a:r>
            <a:endParaRPr lang="de-DE" sz="1800" u="sng" dirty="0"/>
          </a:p>
          <a:p>
            <a:pPr marL="0" indent="0">
              <a:buNone/>
              <a:tabLst>
                <a:tab pos="3409950" algn="l"/>
              </a:tabLst>
            </a:pPr>
            <a:r>
              <a:rPr lang="de-DE" sz="1800" dirty="0"/>
              <a:t>V</a:t>
            </a:r>
            <a:r>
              <a:rPr lang="de-DE" sz="1800" baseline="-25000" dirty="0"/>
              <a:t>E</a:t>
            </a:r>
            <a:r>
              <a:rPr lang="de-DE" sz="1800" dirty="0"/>
              <a:t> - Eigengeschwindigkeit                                  TAS - true airspeed</a:t>
            </a:r>
          </a:p>
          <a:p>
            <a:pPr marL="0" indent="0">
              <a:buNone/>
              <a:tabLst>
                <a:tab pos="3409950" algn="l"/>
              </a:tabLst>
            </a:pPr>
            <a:r>
              <a:rPr lang="de-DE" sz="1800" dirty="0"/>
              <a:t>V</a:t>
            </a:r>
            <a:r>
              <a:rPr lang="de-DE" sz="1800" baseline="-25000" dirty="0"/>
              <a:t>G</a:t>
            </a:r>
            <a:r>
              <a:rPr lang="de-DE" sz="1800" dirty="0"/>
              <a:t> - Geschwindigkeit über Grund                     GS - groundspeed</a:t>
            </a:r>
          </a:p>
          <a:p>
            <a:pPr marL="0" indent="0">
              <a:buNone/>
              <a:tabLst>
                <a:tab pos="3409950" algn="l"/>
              </a:tabLst>
            </a:pPr>
            <a:r>
              <a:rPr lang="de-DE" sz="1800" dirty="0"/>
              <a:t>V</a:t>
            </a:r>
            <a:r>
              <a:rPr lang="de-DE" sz="1800" baseline="-25000" dirty="0"/>
              <a:t>W</a:t>
            </a:r>
            <a:r>
              <a:rPr lang="de-DE" sz="1800" dirty="0"/>
              <a:t> - Windgeschwindigkeit                                 WV - wind velocity</a:t>
            </a:r>
          </a:p>
          <a:p>
            <a:pPr marL="0" indent="0">
              <a:buNone/>
              <a:tabLst>
                <a:tab pos="3409950" algn="l"/>
              </a:tabLst>
            </a:pPr>
            <a:r>
              <a:rPr lang="de-DE" sz="1800" dirty="0"/>
              <a:t>W</a:t>
            </a:r>
            <a:r>
              <a:rPr lang="de-DE" sz="1800" baseline="-25000" dirty="0"/>
              <a:t>R</a:t>
            </a:r>
            <a:r>
              <a:rPr lang="de-DE" sz="1800" dirty="0"/>
              <a:t> - Windrichtung                                              WD - wind direction</a:t>
            </a:r>
          </a:p>
          <a:p>
            <a:pPr marL="0" indent="0">
              <a:buNone/>
              <a:tabLst>
                <a:tab pos="3409950" algn="l"/>
              </a:tabLst>
            </a:pPr>
            <a:r>
              <a:rPr lang="de-DE" sz="1800" dirty="0"/>
              <a:t> </a:t>
            </a:r>
            <a:r>
              <a:rPr lang="de-DE" sz="1800" i="1" u="sng" dirty="0"/>
              <a:t>Kurse und Windeinfluß	course &amp; windinfluence</a:t>
            </a:r>
            <a:endParaRPr lang="de-DE" sz="1800" u="sng" dirty="0"/>
          </a:p>
          <a:p>
            <a:pPr marL="0" indent="0">
              <a:buNone/>
              <a:tabLst>
                <a:tab pos="3409950" algn="l"/>
              </a:tabLst>
            </a:pPr>
            <a:r>
              <a:rPr lang="de-DE" sz="1800" dirty="0"/>
              <a:t>rwK - Rechtweisender Kurs auch Kartenkurs     TC - true course</a:t>
            </a:r>
          </a:p>
          <a:p>
            <a:pPr marL="0" indent="0">
              <a:buNone/>
              <a:tabLst>
                <a:tab pos="3409950" algn="l"/>
              </a:tabLst>
            </a:pPr>
            <a:r>
              <a:rPr lang="de-DE" sz="1800" dirty="0"/>
              <a:t>mwK - Missweisender Kurs                               MC - magnetic course</a:t>
            </a:r>
          </a:p>
          <a:p>
            <a:pPr marL="0" indent="0">
              <a:buNone/>
              <a:tabLst>
                <a:tab pos="3409950" algn="l"/>
              </a:tabLst>
            </a:pPr>
            <a:r>
              <a:rPr lang="de-DE" sz="1800" dirty="0"/>
              <a:t>KK - Kompasskurs                                                CC - compass course</a:t>
            </a:r>
          </a:p>
          <a:p>
            <a:pPr marL="0" indent="0">
              <a:buNone/>
              <a:tabLst>
                <a:tab pos="3409950" algn="l"/>
              </a:tabLst>
            </a:pPr>
            <a:r>
              <a:rPr lang="de-DE" sz="1800" dirty="0"/>
              <a:t>A - Abdrift  (geplant)                                           DA - drift angle</a:t>
            </a:r>
          </a:p>
          <a:p>
            <a:pPr marL="0" indent="0">
              <a:buNone/>
            </a:pPr>
            <a:endParaRPr lang="de-DE" sz="1800" dirty="0"/>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p:txBody>
          <a:bodyPr>
            <a:normAutofit/>
          </a:bodyPr>
          <a:lstStyle/>
          <a:p>
            <a:pPr marL="0" indent="0">
              <a:buNone/>
              <a:tabLst>
                <a:tab pos="3409950" algn="l"/>
              </a:tabLst>
            </a:pPr>
            <a:r>
              <a:rPr lang="de-DE" sz="1500" dirty="0"/>
              <a:t>L - Luvwinkel                                                        WCA - wind correction angle</a:t>
            </a:r>
          </a:p>
          <a:p>
            <a:pPr marL="0" indent="0">
              <a:buNone/>
              <a:tabLst>
                <a:tab pos="3409950" algn="l"/>
              </a:tabLst>
            </a:pPr>
            <a:r>
              <a:rPr lang="de-DE" sz="1500" dirty="0"/>
              <a:t>D</a:t>
            </a:r>
            <a:r>
              <a:rPr lang="de-DE" sz="1500" baseline="-25000" dirty="0"/>
              <a:t>Z</a:t>
            </a:r>
            <a:r>
              <a:rPr lang="de-DE" sz="1500" dirty="0"/>
              <a:t> - zusätzliche Abtrift	DA - drift additional</a:t>
            </a:r>
          </a:p>
          <a:p>
            <a:pPr marL="0" indent="0">
              <a:buNone/>
            </a:pPr>
            <a:r>
              <a:rPr lang="de-DE" sz="1500" dirty="0"/>
              <a:t>WW – Windwinkel (rwK – W</a:t>
            </a:r>
            <a:r>
              <a:rPr lang="de-DE" sz="1500" baseline="-25000" dirty="0"/>
              <a:t>R</a:t>
            </a:r>
            <a:r>
              <a:rPr lang="de-DE" sz="1500" dirty="0"/>
              <a:t>)                         WA - wind angle</a:t>
            </a:r>
          </a:p>
          <a:p>
            <a:pPr marL="0" indent="0">
              <a:buNone/>
            </a:pPr>
            <a:r>
              <a:rPr lang="de-DE" sz="1500" dirty="0"/>
              <a:t>WE – Windeinfallswinkel (rwSK – W</a:t>
            </a:r>
            <a:r>
              <a:rPr lang="de-DE" sz="1500" baseline="-25000" dirty="0"/>
              <a:t>R</a:t>
            </a:r>
            <a:r>
              <a:rPr lang="de-DE" sz="1500" dirty="0"/>
              <a:t>)            RWA - relative wind angle</a:t>
            </a:r>
          </a:p>
          <a:p>
            <a:pPr marL="0" indent="0">
              <a:buNone/>
              <a:tabLst>
                <a:tab pos="3409950" algn="l"/>
              </a:tabLst>
            </a:pPr>
            <a:r>
              <a:rPr lang="de-DE" sz="1600" i="1" u="sng" dirty="0"/>
              <a:t>Steuerkurse	heading</a:t>
            </a:r>
            <a:endParaRPr lang="de-DE" sz="1600" u="sng" dirty="0"/>
          </a:p>
          <a:p>
            <a:pPr marL="0" indent="0">
              <a:buNone/>
            </a:pPr>
            <a:r>
              <a:rPr lang="de-DE" sz="1600" dirty="0"/>
              <a:t>rwSK - Rechtweisender Steuerkurs            TH - true heading</a:t>
            </a:r>
          </a:p>
          <a:p>
            <a:pPr marL="0" indent="0">
              <a:buNone/>
            </a:pPr>
            <a:r>
              <a:rPr lang="de-DE" sz="1600" dirty="0"/>
              <a:t>mwSK - Missweisender Steuerkurs            MH - magnetic heading</a:t>
            </a:r>
          </a:p>
          <a:p>
            <a:pPr marL="0" indent="0">
              <a:buNone/>
            </a:pPr>
            <a:r>
              <a:rPr lang="en-US" sz="1600" dirty="0"/>
              <a:t>KSK - Kompass Steuerkurs                           CH - compass heading</a:t>
            </a:r>
            <a:endParaRPr lang="de-DE" sz="1600" dirty="0"/>
          </a:p>
          <a:p>
            <a:pPr marL="0" indent="0">
              <a:buNone/>
            </a:pPr>
            <a:r>
              <a:rPr lang="en-US" sz="1600" dirty="0"/>
              <a:t> </a:t>
            </a:r>
            <a:endParaRPr lang="de-DE" sz="1600" dirty="0"/>
          </a:p>
          <a:p>
            <a:pPr marL="0" indent="0">
              <a:buNone/>
              <a:tabLst>
                <a:tab pos="3409950" algn="l"/>
              </a:tabLst>
            </a:pPr>
            <a:r>
              <a:rPr lang="de-DE" sz="1600" i="1" u="sng" dirty="0"/>
              <a:t>Kurse über Grund	   track</a:t>
            </a:r>
            <a:endParaRPr lang="de-DE" sz="1600" u="sng" dirty="0"/>
          </a:p>
          <a:p>
            <a:pPr marL="0" indent="0">
              <a:buNone/>
            </a:pPr>
            <a:r>
              <a:rPr lang="de-DE" sz="1600" dirty="0"/>
              <a:t>rwKüG - rechtweisender Kurs über Grund   TT - true track</a:t>
            </a:r>
          </a:p>
          <a:p>
            <a:pPr marL="0" indent="0">
              <a:buNone/>
            </a:pPr>
            <a:r>
              <a:rPr lang="de-DE" sz="1600" dirty="0"/>
              <a:t>mwKüG - missweisender Kurs über Grund  MT - magnetic track</a:t>
            </a:r>
          </a:p>
          <a:p>
            <a:pPr marL="0" indent="0">
              <a:buNone/>
            </a:pPr>
            <a:r>
              <a:rPr lang="de-DE" sz="1600" dirty="0"/>
              <a:t>KüG - Kompasskurs über Grund                     CT - compass track</a:t>
            </a:r>
          </a:p>
          <a:p>
            <a:pPr marL="0" indent="0">
              <a:buNone/>
            </a:pPr>
            <a:endParaRPr lang="de-DE" sz="1500"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35</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9.1 Grundlagen der Navigation</a:t>
            </a:r>
          </a:p>
        </p:txBody>
      </p:sp>
    </p:spTree>
    <p:extLst>
      <p:ext uri="{BB962C8B-B14F-4D97-AF65-F5344CB8AC3E}">
        <p14:creationId xmlns:p14="http://schemas.microsoft.com/office/powerpoint/2010/main" val="3776891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9.1.5 Maßeinheiten</a:t>
            </a:r>
          </a:p>
        </p:txBody>
      </p:sp>
      <p:sp>
        <p:nvSpPr>
          <p:cNvPr id="3" name="Inhaltsplatzhalter 2">
            <a:extLst>
              <a:ext uri="{FF2B5EF4-FFF2-40B4-BE49-F238E27FC236}">
                <a16:creationId xmlns:a16="http://schemas.microsoft.com/office/drawing/2014/main" id="{82D91192-5D50-49E4-B1FC-E421C191A2E5}"/>
              </a:ext>
            </a:extLst>
          </p:cNvPr>
          <p:cNvSpPr>
            <a:spLocks noGrp="1"/>
          </p:cNvSpPr>
          <p:nvPr>
            <p:ph sz="half" idx="1"/>
          </p:nvPr>
        </p:nvSpPr>
        <p:spPr>
          <a:xfrm>
            <a:off x="189185" y="924910"/>
            <a:ext cx="6411640" cy="5475890"/>
          </a:xfrm>
        </p:spPr>
        <p:txBody>
          <a:bodyPr>
            <a:normAutofit lnSpcReduction="10000"/>
          </a:bodyPr>
          <a:lstStyle/>
          <a:p>
            <a:pPr marL="0" indent="0" algn="ctr">
              <a:buNone/>
            </a:pPr>
            <a:r>
              <a:rPr lang="de-DE" sz="2800" b="1" u="sng" dirty="0"/>
              <a:t>Längenmaße (Entfernungen und Höhe)</a:t>
            </a:r>
          </a:p>
          <a:p>
            <a:r>
              <a:rPr lang="de-DE" dirty="0"/>
              <a:t>Nautische Meile (NM)</a:t>
            </a:r>
          </a:p>
          <a:p>
            <a:pPr marL="457200" lvl="1" indent="0">
              <a:buNone/>
            </a:pPr>
            <a:r>
              <a:rPr lang="de-DE" dirty="0"/>
              <a:t>Erdumfang 21600 NM / 360° = 60NM (1°)</a:t>
            </a:r>
          </a:p>
          <a:p>
            <a:pPr marL="457200" lvl="1" indent="0">
              <a:buNone/>
            </a:pPr>
            <a:r>
              <a:rPr lang="de-DE" dirty="0"/>
              <a:t>60 NM / 60‘ = 1 NM (Bogenminute)</a:t>
            </a:r>
          </a:p>
          <a:p>
            <a:r>
              <a:rPr lang="de-DE" dirty="0"/>
              <a:t>Kilometer (Km)</a:t>
            </a:r>
          </a:p>
          <a:p>
            <a:pPr marL="457200" lvl="1" indent="0">
              <a:buNone/>
            </a:pPr>
            <a:r>
              <a:rPr lang="de-DE" dirty="0"/>
              <a:t>1 NM = 1,852 Km</a:t>
            </a:r>
          </a:p>
          <a:p>
            <a:r>
              <a:rPr lang="de-DE" dirty="0"/>
              <a:t>Englische Meile (SM), </a:t>
            </a:r>
            <a:r>
              <a:rPr lang="de-DE" dirty="0" err="1"/>
              <a:t>statute</a:t>
            </a:r>
            <a:r>
              <a:rPr lang="de-DE" dirty="0"/>
              <a:t> </a:t>
            </a:r>
            <a:r>
              <a:rPr lang="de-DE" dirty="0" err="1"/>
              <a:t>mile</a:t>
            </a:r>
            <a:endParaRPr lang="de-DE" dirty="0"/>
          </a:p>
          <a:p>
            <a:pPr marL="457200" lvl="1" indent="0">
              <a:buNone/>
            </a:pPr>
            <a:r>
              <a:rPr lang="de-DE" dirty="0"/>
              <a:t>1 SM = 1,609 Km</a:t>
            </a:r>
          </a:p>
          <a:p>
            <a:pPr marL="457200" lvl="1" indent="0">
              <a:buNone/>
            </a:pPr>
            <a:r>
              <a:rPr lang="de-DE" dirty="0"/>
              <a:t>1 </a:t>
            </a:r>
            <a:r>
              <a:rPr lang="de-DE" dirty="0" err="1"/>
              <a:t>ft</a:t>
            </a:r>
            <a:r>
              <a:rPr lang="de-DE" dirty="0"/>
              <a:t> = 0,348 m</a:t>
            </a:r>
          </a:p>
          <a:p>
            <a:r>
              <a:rPr lang="de-DE" dirty="0"/>
              <a:t>Meter (m)</a:t>
            </a:r>
          </a:p>
          <a:p>
            <a:pPr marL="457200" lvl="1" indent="0">
              <a:buNone/>
            </a:pPr>
            <a:r>
              <a:rPr lang="de-DE" dirty="0"/>
              <a:t>Höhenangabe auf Segelflugkarte CH</a:t>
            </a:r>
          </a:p>
          <a:p>
            <a:pPr marL="457200" lvl="1" indent="0">
              <a:buNone/>
            </a:pPr>
            <a:r>
              <a:rPr lang="de-DE" dirty="0"/>
              <a:t>Sichtangabe bis 5000m in Meter, darüber in Kilometer</a:t>
            </a:r>
          </a:p>
          <a:p>
            <a:r>
              <a:rPr lang="de-DE" dirty="0"/>
              <a:t>Fuß (</a:t>
            </a:r>
            <a:r>
              <a:rPr lang="de-DE" dirty="0" err="1"/>
              <a:t>ft</a:t>
            </a:r>
            <a:r>
              <a:rPr lang="de-DE" dirty="0"/>
              <a:t>)</a:t>
            </a:r>
          </a:p>
          <a:p>
            <a:pPr marL="457200" lvl="1" indent="0">
              <a:buNone/>
            </a:pPr>
            <a:r>
              <a:rPr lang="de-DE" dirty="0"/>
              <a:t>Höhenangabe ICAO-Karte</a:t>
            </a:r>
          </a:p>
          <a:p>
            <a:pPr marL="457200" lvl="1" indent="0">
              <a:buNone/>
            </a:pPr>
            <a:r>
              <a:rPr lang="de-DE" dirty="0"/>
              <a:t>1 ft = 0,348 m</a:t>
            </a:r>
          </a:p>
          <a:p>
            <a:pPr marL="457200" lvl="1" indent="0">
              <a:buNone/>
            </a:pPr>
            <a:endParaRPr lang="de-DE" dirty="0"/>
          </a:p>
          <a:p>
            <a:pPr marL="457200" lvl="1" indent="0">
              <a:buNone/>
            </a:pPr>
            <a:endParaRPr lang="de-DE" dirty="0"/>
          </a:p>
          <a:p>
            <a:endParaRPr lang="de-DE" dirty="0"/>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7659584" y="924910"/>
            <a:ext cx="4307788" cy="5475890"/>
          </a:xfrm>
        </p:spPr>
        <p:txBody>
          <a:bodyPr/>
          <a:lstStyle/>
          <a:p>
            <a:pPr marL="0" indent="0">
              <a:buNone/>
            </a:pPr>
            <a:r>
              <a:rPr lang="de-DE" sz="2800" b="1" u="sng" dirty="0"/>
              <a:t>Faustformeln</a:t>
            </a:r>
          </a:p>
          <a:p>
            <a:pPr marL="0" indent="0">
              <a:buNone/>
            </a:pPr>
            <a:r>
              <a:rPr lang="de-DE" dirty="0"/>
              <a:t>NM = Km / 2 + 10%</a:t>
            </a:r>
          </a:p>
          <a:p>
            <a:pPr marL="0" indent="0">
              <a:buNone/>
            </a:pPr>
            <a:r>
              <a:rPr lang="de-DE" dirty="0"/>
              <a:t>Km = NM * 2 – 10%</a:t>
            </a:r>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r>
              <a:rPr lang="de-DE" dirty="0"/>
              <a:t>ft = m / 3 * 10</a:t>
            </a:r>
          </a:p>
          <a:p>
            <a:pPr marL="0" indent="0">
              <a:buNone/>
            </a:pPr>
            <a:r>
              <a:rPr lang="de-DE" dirty="0"/>
              <a:t>m = ft * 3 / 10</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36</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9.1 Grundlagen der Navigation</a:t>
            </a:r>
          </a:p>
        </p:txBody>
      </p:sp>
    </p:spTree>
    <p:extLst>
      <p:ext uri="{BB962C8B-B14F-4D97-AF65-F5344CB8AC3E}">
        <p14:creationId xmlns:p14="http://schemas.microsoft.com/office/powerpoint/2010/main" val="2808241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9.1.5 Maßeinheiten</a:t>
            </a:r>
          </a:p>
        </p:txBody>
      </p:sp>
      <p:sp>
        <p:nvSpPr>
          <p:cNvPr id="3" name="Inhaltsplatzhalter 2">
            <a:extLst>
              <a:ext uri="{FF2B5EF4-FFF2-40B4-BE49-F238E27FC236}">
                <a16:creationId xmlns:a16="http://schemas.microsoft.com/office/drawing/2014/main" id="{82D91192-5D50-49E4-B1FC-E421C191A2E5}"/>
              </a:ext>
            </a:extLst>
          </p:cNvPr>
          <p:cNvSpPr>
            <a:spLocks noGrp="1"/>
          </p:cNvSpPr>
          <p:nvPr>
            <p:ph sz="half" idx="1"/>
          </p:nvPr>
        </p:nvSpPr>
        <p:spPr>
          <a:xfrm>
            <a:off x="189185" y="924910"/>
            <a:ext cx="6137473" cy="5475890"/>
          </a:xfrm>
        </p:spPr>
        <p:txBody>
          <a:bodyPr/>
          <a:lstStyle/>
          <a:p>
            <a:pPr marL="0" indent="0" algn="ctr">
              <a:buNone/>
            </a:pPr>
            <a:r>
              <a:rPr lang="de-DE" sz="2800" b="1" u="sng" dirty="0"/>
              <a:t>Geschwindigkeiten horizontal</a:t>
            </a:r>
          </a:p>
          <a:p>
            <a:r>
              <a:rPr lang="de-DE" dirty="0"/>
              <a:t>Nautische Meile / hr  		Knoten (kt)</a:t>
            </a:r>
          </a:p>
          <a:p>
            <a:pPr marL="457200" lvl="1" indent="0">
              <a:buNone/>
            </a:pPr>
            <a:endParaRPr lang="de-DE" dirty="0"/>
          </a:p>
          <a:p>
            <a:r>
              <a:rPr lang="de-DE" dirty="0"/>
              <a:t>Kilometer / Stunde		(km/h)</a:t>
            </a:r>
          </a:p>
          <a:p>
            <a:pPr marL="0" indent="0" algn="ctr">
              <a:buNone/>
            </a:pPr>
            <a:r>
              <a:rPr lang="de-DE" sz="1600" dirty="0">
                <a:solidFill>
                  <a:srgbClr val="FF0000"/>
                </a:solidFill>
              </a:rPr>
              <a:t>Achtung: </a:t>
            </a:r>
            <a:r>
              <a:rPr lang="de-DE" sz="1600" dirty="0" err="1">
                <a:solidFill>
                  <a:srgbClr val="FF0000"/>
                </a:solidFill>
              </a:rPr>
              <a:t>Windgeschw</a:t>
            </a:r>
            <a:r>
              <a:rPr lang="de-DE" sz="1600" dirty="0">
                <a:solidFill>
                  <a:srgbClr val="FF0000"/>
                </a:solidFill>
              </a:rPr>
              <a:t>. Wird je nach Quelle in </a:t>
            </a:r>
            <a:r>
              <a:rPr lang="de-DE" sz="1600" dirty="0" err="1">
                <a:solidFill>
                  <a:srgbClr val="FF0000"/>
                </a:solidFill>
              </a:rPr>
              <a:t>kt</a:t>
            </a:r>
            <a:r>
              <a:rPr lang="de-DE" sz="1600" dirty="0">
                <a:solidFill>
                  <a:srgbClr val="FF0000"/>
                </a:solidFill>
              </a:rPr>
              <a:t> oder km/h angegeben!</a:t>
            </a:r>
          </a:p>
          <a:p>
            <a:pPr marL="0" indent="0" algn="ctr">
              <a:buNone/>
            </a:pPr>
            <a:endParaRPr lang="de-DE" sz="1600" dirty="0">
              <a:solidFill>
                <a:srgbClr val="FF0000"/>
              </a:solidFill>
            </a:endParaRPr>
          </a:p>
          <a:p>
            <a:pPr marL="0" indent="0" algn="ctr">
              <a:buNone/>
            </a:pPr>
            <a:r>
              <a:rPr lang="de-DE" sz="2800" b="1" u="sng" dirty="0"/>
              <a:t>Geschwindigkeiten vertikal (Steigen/Sinken)</a:t>
            </a:r>
          </a:p>
          <a:p>
            <a:pPr marL="457200" lvl="1" indent="0">
              <a:buNone/>
            </a:pPr>
            <a:endParaRPr lang="de-DE" dirty="0"/>
          </a:p>
          <a:p>
            <a:r>
              <a:rPr lang="de-DE" dirty="0"/>
              <a:t>Meter / Sekunde		m/s</a:t>
            </a:r>
          </a:p>
          <a:p>
            <a:endParaRPr lang="de-DE" dirty="0"/>
          </a:p>
          <a:p>
            <a:r>
              <a:rPr lang="de-DE" dirty="0"/>
              <a:t>Fuß / Minute			ft/min</a:t>
            </a:r>
          </a:p>
          <a:p>
            <a:endParaRPr lang="de-DE" dirty="0"/>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7623958" y="924910"/>
            <a:ext cx="4343414" cy="5475890"/>
          </a:xfrm>
        </p:spPr>
        <p:txBody>
          <a:bodyPr/>
          <a:lstStyle/>
          <a:p>
            <a:pPr marL="0" indent="0">
              <a:buNone/>
            </a:pPr>
            <a:r>
              <a:rPr lang="de-DE" sz="2800" b="1" u="sng" dirty="0"/>
              <a:t>Faustformeln</a:t>
            </a:r>
          </a:p>
          <a:p>
            <a:pPr marL="0" indent="0">
              <a:buNone/>
            </a:pPr>
            <a:r>
              <a:rPr lang="de-DE" dirty="0"/>
              <a:t>kt = Km/h / 2 + 10%</a:t>
            </a:r>
          </a:p>
          <a:p>
            <a:pPr marL="0" indent="0">
              <a:buNone/>
            </a:pPr>
            <a:endParaRPr lang="de-DE" dirty="0"/>
          </a:p>
          <a:p>
            <a:pPr marL="0" indent="0">
              <a:buNone/>
            </a:pPr>
            <a:r>
              <a:rPr lang="de-DE" dirty="0"/>
              <a:t>Km/h = kt * 2 – 10%</a:t>
            </a:r>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r>
              <a:rPr lang="de-DE" dirty="0"/>
              <a:t>m/s = ft/min / 200</a:t>
            </a:r>
          </a:p>
          <a:p>
            <a:pPr marL="0" indent="0">
              <a:buNone/>
            </a:pPr>
            <a:endParaRPr lang="de-DE" dirty="0"/>
          </a:p>
          <a:p>
            <a:pPr marL="0" indent="0">
              <a:buNone/>
            </a:pPr>
            <a:r>
              <a:rPr lang="de-DE" dirty="0"/>
              <a:t>ft/min = m/s * 200</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37</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9.1 Grundlagen der Navigation</a:t>
            </a:r>
          </a:p>
        </p:txBody>
      </p:sp>
    </p:spTree>
    <p:extLst>
      <p:ext uri="{BB962C8B-B14F-4D97-AF65-F5344CB8AC3E}">
        <p14:creationId xmlns:p14="http://schemas.microsoft.com/office/powerpoint/2010/main" val="34358022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9.1.4 Höhenmessereinstellungen</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5838826" y="1366860"/>
            <a:ext cx="6181724" cy="4512623"/>
          </a:xfrm>
        </p:spPr>
        <p:txBody>
          <a:bodyPr>
            <a:normAutofit fontScale="92500" lnSpcReduction="10000"/>
          </a:bodyPr>
          <a:lstStyle/>
          <a:p>
            <a:pPr marL="0" indent="0">
              <a:buNone/>
            </a:pPr>
            <a:r>
              <a:rPr lang="de-DE" sz="2400" u="sng" dirty="0"/>
              <a:t>Bezugsdruckeinstellungen</a:t>
            </a:r>
          </a:p>
          <a:p>
            <a:pPr marL="0" indent="0">
              <a:buNone/>
            </a:pPr>
            <a:endParaRPr lang="de-DE" dirty="0"/>
          </a:p>
          <a:p>
            <a:r>
              <a:rPr lang="de-DE" dirty="0"/>
              <a:t>QNH </a:t>
            </a:r>
          </a:p>
          <a:p>
            <a:pPr marL="457200" lvl="1" indent="0">
              <a:buNone/>
            </a:pPr>
            <a:r>
              <a:rPr lang="de-DE" dirty="0"/>
              <a:t>Druck zurückgerechnet auf Meereshöhe</a:t>
            </a:r>
          </a:p>
          <a:p>
            <a:pPr marL="457200" lvl="1" indent="0">
              <a:buNone/>
            </a:pPr>
            <a:r>
              <a:rPr lang="de-DE" dirty="0"/>
              <a:t>HM zeigt damit Höhe über MSL an</a:t>
            </a:r>
          </a:p>
          <a:p>
            <a:pPr algn="ctr"/>
            <a:endParaRPr lang="de-DE" dirty="0"/>
          </a:p>
          <a:p>
            <a:r>
              <a:rPr lang="de-DE" dirty="0"/>
              <a:t>QNE</a:t>
            </a:r>
          </a:p>
          <a:p>
            <a:pPr marL="457200" lvl="1" indent="0">
              <a:buNone/>
            </a:pPr>
            <a:r>
              <a:rPr lang="de-DE" dirty="0"/>
              <a:t>Druck der Standardatmosphäre</a:t>
            </a:r>
          </a:p>
          <a:p>
            <a:pPr marL="457200" lvl="1" indent="0">
              <a:buNone/>
            </a:pPr>
            <a:r>
              <a:rPr lang="de-DE" dirty="0"/>
              <a:t>HM zeigt Höhe bezogen auf die Standardatmosphäre an</a:t>
            </a:r>
          </a:p>
          <a:p>
            <a:endParaRPr lang="de-DE" dirty="0"/>
          </a:p>
          <a:p>
            <a:r>
              <a:rPr lang="de-DE" dirty="0"/>
              <a:t>QFE</a:t>
            </a:r>
          </a:p>
          <a:p>
            <a:pPr marL="457200" lvl="1" indent="0">
              <a:buNone/>
            </a:pPr>
            <a:r>
              <a:rPr lang="de-DE" dirty="0"/>
              <a:t>Druck auf Flugplatzniveau</a:t>
            </a:r>
          </a:p>
          <a:p>
            <a:pPr marL="457200" lvl="1" indent="0">
              <a:buNone/>
            </a:pPr>
            <a:r>
              <a:rPr lang="de-DE" dirty="0"/>
              <a:t>HM zeigt damit Höhe über Grund (Flugplatz) an</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38</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9.1 Grundlagen der Navigation</a:t>
            </a:r>
          </a:p>
        </p:txBody>
      </p:sp>
      <p:pic>
        <p:nvPicPr>
          <p:cNvPr id="7" name="Inhaltsplatzhalter 6" descr="9.1.4.1"/>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675606" y="2258219"/>
            <a:ext cx="2857500" cy="2809875"/>
          </a:xfrm>
          <a:prstGeom prst="rect">
            <a:avLst/>
          </a:prstGeom>
          <a:noFill/>
          <a:ln>
            <a:noFill/>
          </a:ln>
        </p:spPr>
      </p:pic>
      <p:cxnSp>
        <p:nvCxnSpPr>
          <p:cNvPr id="9" name="Gerade Verbindung mit Pfeil 8"/>
          <p:cNvCxnSpPr/>
          <p:nvPr/>
        </p:nvCxnSpPr>
        <p:spPr>
          <a:xfrm flipH="1">
            <a:off x="1199408" y="4857008"/>
            <a:ext cx="700644" cy="653143"/>
          </a:xfrm>
          <a:prstGeom prst="straightConnector1">
            <a:avLst/>
          </a:prstGeom>
          <a:ln w="190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326571" y="5510151"/>
            <a:ext cx="1745673" cy="369332"/>
          </a:xfrm>
          <a:prstGeom prst="rect">
            <a:avLst/>
          </a:prstGeom>
          <a:noFill/>
        </p:spPr>
        <p:txBody>
          <a:bodyPr wrap="square" rtlCol="0">
            <a:spAutoFit/>
          </a:bodyPr>
          <a:lstStyle/>
          <a:p>
            <a:r>
              <a:rPr lang="de-DE" dirty="0">
                <a:solidFill>
                  <a:srgbClr val="FF0000"/>
                </a:solidFill>
              </a:rPr>
              <a:t>Druckeinstellung</a:t>
            </a:r>
          </a:p>
        </p:txBody>
      </p:sp>
      <p:cxnSp>
        <p:nvCxnSpPr>
          <p:cNvPr id="11" name="Gerade Verbindung mit Pfeil 10"/>
          <p:cNvCxnSpPr/>
          <p:nvPr/>
        </p:nvCxnSpPr>
        <p:spPr>
          <a:xfrm flipH="1" flipV="1">
            <a:off x="2161309" y="1888177"/>
            <a:ext cx="1007423" cy="864919"/>
          </a:xfrm>
          <a:prstGeom prst="straightConnector1">
            <a:avLst/>
          </a:prstGeom>
          <a:ln w="190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1549730" y="1518845"/>
            <a:ext cx="1376548" cy="369332"/>
          </a:xfrm>
          <a:prstGeom prst="rect">
            <a:avLst/>
          </a:prstGeom>
          <a:noFill/>
        </p:spPr>
        <p:txBody>
          <a:bodyPr wrap="square" rtlCol="0">
            <a:spAutoFit/>
          </a:bodyPr>
          <a:lstStyle/>
          <a:p>
            <a:r>
              <a:rPr lang="de-DE" dirty="0">
                <a:solidFill>
                  <a:srgbClr val="FF0000"/>
                </a:solidFill>
              </a:rPr>
              <a:t>Druckskala</a:t>
            </a:r>
          </a:p>
        </p:txBody>
      </p:sp>
      <p:cxnSp>
        <p:nvCxnSpPr>
          <p:cNvPr id="15" name="Gerade Verbindung mit Pfeil 14"/>
          <p:cNvCxnSpPr/>
          <p:nvPr/>
        </p:nvCxnSpPr>
        <p:spPr>
          <a:xfrm flipH="1" flipV="1">
            <a:off x="3051958" y="4013860"/>
            <a:ext cx="914400" cy="136566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9" name="Textfeld 18"/>
          <p:cNvSpPr txBox="1"/>
          <p:nvPr/>
        </p:nvSpPr>
        <p:spPr>
          <a:xfrm>
            <a:off x="3372591" y="5325485"/>
            <a:ext cx="1187533" cy="369332"/>
          </a:xfrm>
          <a:prstGeom prst="rect">
            <a:avLst/>
          </a:prstGeom>
          <a:noFill/>
        </p:spPr>
        <p:txBody>
          <a:bodyPr wrap="square" rtlCol="0">
            <a:spAutoFit/>
          </a:bodyPr>
          <a:lstStyle/>
          <a:p>
            <a:r>
              <a:rPr lang="de-DE" dirty="0">
                <a:solidFill>
                  <a:srgbClr val="00B050"/>
                </a:solidFill>
              </a:rPr>
              <a:t>Km Zeiger</a:t>
            </a:r>
          </a:p>
        </p:txBody>
      </p:sp>
      <p:cxnSp>
        <p:nvCxnSpPr>
          <p:cNvPr id="20" name="Gerade Verbindung mit Pfeil 19"/>
          <p:cNvCxnSpPr/>
          <p:nvPr/>
        </p:nvCxnSpPr>
        <p:spPr>
          <a:xfrm flipH="1" flipV="1">
            <a:off x="3673432" y="3331029"/>
            <a:ext cx="1136074" cy="1668483"/>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2" name="Textfeld 21"/>
          <p:cNvSpPr txBox="1"/>
          <p:nvPr/>
        </p:nvSpPr>
        <p:spPr>
          <a:xfrm>
            <a:off x="4215739" y="5010190"/>
            <a:ext cx="1448791" cy="369332"/>
          </a:xfrm>
          <a:prstGeom prst="rect">
            <a:avLst/>
          </a:prstGeom>
          <a:noFill/>
        </p:spPr>
        <p:txBody>
          <a:bodyPr wrap="square" rtlCol="0">
            <a:spAutoFit/>
          </a:bodyPr>
          <a:lstStyle/>
          <a:p>
            <a:r>
              <a:rPr lang="de-DE" dirty="0">
                <a:solidFill>
                  <a:srgbClr val="00B050"/>
                </a:solidFill>
              </a:rPr>
              <a:t>100m Zeiger</a:t>
            </a:r>
          </a:p>
        </p:txBody>
      </p:sp>
    </p:spTree>
    <p:extLst>
      <p:ext uri="{BB962C8B-B14F-4D97-AF65-F5344CB8AC3E}">
        <p14:creationId xmlns:p14="http://schemas.microsoft.com/office/powerpoint/2010/main" val="40025831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9.1.4 Höhenmessereinstellungen</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3714010" y="878774"/>
            <a:ext cx="3589316" cy="641269"/>
          </a:xfrm>
        </p:spPr>
        <p:txBody>
          <a:bodyPr/>
          <a:lstStyle/>
          <a:p>
            <a:pPr marL="0" indent="0">
              <a:buNone/>
            </a:pPr>
            <a:r>
              <a:rPr lang="de-DE" sz="2400" u="sng" dirty="0"/>
              <a:t>Bezugsdruckeinstellungen</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39</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9.1 Grundlagen der Navigation</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24" y="1676400"/>
            <a:ext cx="10687671" cy="422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7806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2AC422-73B0-4880-8217-243373E43EB1}"/>
              </a:ext>
            </a:extLst>
          </p:cNvPr>
          <p:cNvSpPr>
            <a:spLocks noGrp="1"/>
          </p:cNvSpPr>
          <p:nvPr>
            <p:ph type="title"/>
          </p:nvPr>
        </p:nvSpPr>
        <p:spPr>
          <a:xfrm>
            <a:off x="855406" y="132512"/>
            <a:ext cx="8002267" cy="504000"/>
          </a:xfrm>
        </p:spPr>
        <p:txBody>
          <a:bodyPr>
            <a:normAutofit fontScale="90000"/>
          </a:bodyPr>
          <a:lstStyle/>
          <a:p>
            <a:r>
              <a:rPr lang="de-DE" dirty="0"/>
              <a:t>Grundlagen der Navigation: Gliederung (SFCL)</a:t>
            </a:r>
          </a:p>
        </p:txBody>
      </p:sp>
      <p:sp>
        <p:nvSpPr>
          <p:cNvPr id="3" name="Inhaltsplatzhalter 2">
            <a:extLst>
              <a:ext uri="{FF2B5EF4-FFF2-40B4-BE49-F238E27FC236}">
                <a16:creationId xmlns:a16="http://schemas.microsoft.com/office/drawing/2014/main" id="{816C87F1-7C08-4959-A7EC-85DEC81366CE}"/>
              </a:ext>
            </a:extLst>
          </p:cNvPr>
          <p:cNvSpPr>
            <a:spLocks noGrp="1"/>
          </p:cNvSpPr>
          <p:nvPr>
            <p:ph sz="half" idx="1"/>
          </p:nvPr>
        </p:nvSpPr>
        <p:spPr>
          <a:xfrm>
            <a:off x="189186" y="924910"/>
            <a:ext cx="3781681" cy="5475890"/>
          </a:xfrm>
        </p:spPr>
        <p:txBody>
          <a:bodyPr>
            <a:normAutofit/>
          </a:bodyPr>
          <a:lstStyle/>
          <a:p>
            <a:pPr marL="0" indent="0">
              <a:buNone/>
            </a:pPr>
            <a:r>
              <a:rPr lang="de-DE" sz="2000" dirty="0"/>
              <a:t>9.1.1 Das Koordinatensystem</a:t>
            </a:r>
          </a:p>
          <a:p>
            <a:pPr marL="0" indent="0">
              <a:buNone/>
            </a:pPr>
            <a:endParaRPr lang="de-DE" sz="2000" dirty="0"/>
          </a:p>
          <a:p>
            <a:pPr marL="0" indent="0">
              <a:buNone/>
            </a:pPr>
            <a:r>
              <a:rPr lang="de-DE" sz="2000" dirty="0"/>
              <a:t>9.1.2 Die Kompassrose</a:t>
            </a:r>
          </a:p>
          <a:p>
            <a:pPr marL="0" indent="0">
              <a:buNone/>
            </a:pPr>
            <a:endParaRPr lang="de-DE" sz="2000" dirty="0"/>
          </a:p>
          <a:p>
            <a:pPr marL="0" indent="0">
              <a:buNone/>
            </a:pPr>
            <a:r>
              <a:rPr lang="de-DE" sz="2000" dirty="0"/>
              <a:t>9.1.3 Kursbestimmung</a:t>
            </a:r>
          </a:p>
          <a:p>
            <a:pPr marL="0" indent="0">
              <a:buNone/>
            </a:pPr>
            <a:endParaRPr lang="de-DE" sz="2000" dirty="0"/>
          </a:p>
          <a:p>
            <a:pPr marL="0" indent="0">
              <a:buNone/>
            </a:pPr>
            <a:r>
              <a:rPr lang="de-DE" sz="2000" dirty="0"/>
              <a:t>9.1.4 Höhenmessereinstellungen</a:t>
            </a:r>
          </a:p>
          <a:p>
            <a:pPr marL="0" indent="0">
              <a:buNone/>
            </a:pPr>
            <a:endParaRPr lang="de-DE" sz="2000" dirty="0"/>
          </a:p>
          <a:p>
            <a:pPr marL="0" indent="0">
              <a:buNone/>
            </a:pPr>
            <a:r>
              <a:rPr lang="de-DE" sz="2000" dirty="0"/>
              <a:t>9.1.5 Maßeinheiten</a:t>
            </a:r>
          </a:p>
          <a:p>
            <a:pPr marL="806450" indent="4763">
              <a:lnSpc>
                <a:spcPct val="100000"/>
              </a:lnSpc>
              <a:spcBef>
                <a:spcPts val="300"/>
              </a:spcBef>
              <a:spcAft>
                <a:spcPts val="600"/>
              </a:spcAft>
              <a:buNone/>
            </a:pPr>
            <a:endParaRPr lang="de-DE" sz="2000" i="1" dirty="0">
              <a:solidFill>
                <a:srgbClr val="044C96"/>
              </a:solidFill>
            </a:endParaRPr>
          </a:p>
        </p:txBody>
      </p:sp>
      <p:sp>
        <p:nvSpPr>
          <p:cNvPr id="4" name="Inhaltsplatzhalter 3">
            <a:extLst>
              <a:ext uri="{FF2B5EF4-FFF2-40B4-BE49-F238E27FC236}">
                <a16:creationId xmlns:a16="http://schemas.microsoft.com/office/drawing/2014/main" id="{8616F40A-8AD2-4F07-8A23-28333DA8DE5A}"/>
              </a:ext>
            </a:extLst>
          </p:cNvPr>
          <p:cNvSpPr>
            <a:spLocks noGrp="1"/>
          </p:cNvSpPr>
          <p:nvPr>
            <p:ph sz="half" idx="2"/>
          </p:nvPr>
        </p:nvSpPr>
        <p:spPr>
          <a:xfrm>
            <a:off x="3979333" y="924910"/>
            <a:ext cx="7988039" cy="5475890"/>
          </a:xfrm>
        </p:spPr>
        <p:txBody>
          <a:bodyPr>
            <a:normAutofit/>
          </a:bodyPr>
          <a:lstStyle/>
          <a:p>
            <a:pPr marL="541338" indent="-541338">
              <a:buNone/>
            </a:pPr>
            <a:endParaRPr lang="de-DE" sz="2000" dirty="0"/>
          </a:p>
          <a:p>
            <a:pPr marL="541338" indent="-541338">
              <a:buNone/>
            </a:pPr>
            <a:r>
              <a:rPr lang="de-DE" sz="2000" dirty="0"/>
              <a:t> </a:t>
            </a:r>
          </a:p>
          <a:p>
            <a:pPr marL="806450" indent="4763">
              <a:spcBef>
                <a:spcPts val="300"/>
              </a:spcBef>
              <a:spcAft>
                <a:spcPts val="600"/>
              </a:spcAft>
              <a:buNone/>
            </a:pPr>
            <a:endParaRPr lang="de-DE" sz="1700" i="1" dirty="0">
              <a:solidFill>
                <a:srgbClr val="044C96"/>
              </a:solidFill>
            </a:endParaRPr>
          </a:p>
          <a:p>
            <a:pPr marL="541338" indent="-541338">
              <a:buNone/>
            </a:pPr>
            <a:endParaRPr lang="de-DE" sz="2000" dirty="0"/>
          </a:p>
          <a:p>
            <a:pPr marL="541338" indent="-541338">
              <a:buNone/>
            </a:pPr>
            <a:r>
              <a:rPr lang="de-DE" sz="2000" dirty="0"/>
              <a:t> </a:t>
            </a:r>
          </a:p>
        </p:txBody>
      </p:sp>
      <p:sp>
        <p:nvSpPr>
          <p:cNvPr id="5" name="Foliennummernplatzhalter 4">
            <a:extLst>
              <a:ext uri="{FF2B5EF4-FFF2-40B4-BE49-F238E27FC236}">
                <a16:creationId xmlns:a16="http://schemas.microsoft.com/office/drawing/2014/main" id="{8974E809-361D-4737-B52C-E6563C29B00B}"/>
              </a:ext>
            </a:extLst>
          </p:cNvPr>
          <p:cNvSpPr>
            <a:spLocks noGrp="1"/>
          </p:cNvSpPr>
          <p:nvPr>
            <p:ph type="sldNum" sz="quarter" idx="12"/>
          </p:nvPr>
        </p:nvSpPr>
        <p:spPr/>
        <p:txBody>
          <a:bodyPr/>
          <a:lstStyle/>
          <a:p>
            <a:fld id="{1BAF13B1-D0BA-4A19-B609-64C08BFDA19E}" type="slidenum">
              <a:rPr lang="de-DE" smtClean="0"/>
              <a:pPr/>
              <a:t>4</a:t>
            </a:fld>
            <a:endParaRPr lang="de-DE" dirty="0"/>
          </a:p>
        </p:txBody>
      </p:sp>
      <p:pic>
        <p:nvPicPr>
          <p:cNvPr id="7" name="Grafik 6" descr="9.1.1.11">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5255206" y="838197"/>
            <a:ext cx="2680653" cy="2532697"/>
          </a:xfrm>
          <a:prstGeom prst="rect">
            <a:avLst/>
          </a:prstGeom>
          <a:noFill/>
          <a:ln>
            <a:noFill/>
          </a:ln>
        </p:spPr>
      </p:pic>
      <p:pic>
        <p:nvPicPr>
          <p:cNvPr id="8" name="Grafik 7" descr="https://www.segelfliegengrundausbildung.de/images/navigatie/windroos.jpg">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81532" y="838199"/>
            <a:ext cx="2892319" cy="2532697"/>
          </a:xfrm>
          <a:prstGeom prst="rect">
            <a:avLst/>
          </a:prstGeom>
          <a:noFill/>
          <a:ln>
            <a:noFill/>
          </a:ln>
        </p:spPr>
      </p:pic>
      <p:pic>
        <p:nvPicPr>
          <p:cNvPr id="9" name="Grafik 8" descr="9.1.3.1"/>
          <p:cNvPicPr/>
          <p:nvPr/>
        </p:nvPicPr>
        <p:blipFill>
          <a:blip r:embed="rId6">
            <a:extLst>
              <a:ext uri="{28A0092B-C50C-407E-A947-70E740481C1C}">
                <a14:useLocalDpi xmlns:a14="http://schemas.microsoft.com/office/drawing/2010/main" val="0"/>
              </a:ext>
            </a:extLst>
          </a:blip>
          <a:srcRect/>
          <a:stretch>
            <a:fillRect/>
          </a:stretch>
        </p:blipFill>
        <p:spPr bwMode="auto">
          <a:xfrm>
            <a:off x="4151946" y="3539066"/>
            <a:ext cx="2960054" cy="2747433"/>
          </a:xfrm>
          <a:prstGeom prst="rect">
            <a:avLst/>
          </a:prstGeom>
          <a:noFill/>
          <a:ln>
            <a:noFill/>
          </a:ln>
        </p:spPr>
      </p:pic>
      <p:pic>
        <p:nvPicPr>
          <p:cNvPr id="10" name="Grafik 9" descr="9.1.4.1"/>
          <p:cNvPicPr/>
          <p:nvPr/>
        </p:nvPicPr>
        <p:blipFill>
          <a:blip r:embed="rId7">
            <a:extLst>
              <a:ext uri="{28A0092B-C50C-407E-A947-70E740481C1C}">
                <a14:useLocalDpi xmlns:a14="http://schemas.microsoft.com/office/drawing/2010/main" val="0"/>
              </a:ext>
            </a:extLst>
          </a:blip>
          <a:srcRect/>
          <a:stretch>
            <a:fillRect/>
          </a:stretch>
        </p:blipFill>
        <p:spPr bwMode="auto">
          <a:xfrm>
            <a:off x="8081326" y="3479800"/>
            <a:ext cx="2854325" cy="2806700"/>
          </a:xfrm>
          <a:prstGeom prst="rect">
            <a:avLst/>
          </a:prstGeom>
          <a:noFill/>
          <a:ln>
            <a:noFill/>
          </a:ln>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7338" y="4823882"/>
            <a:ext cx="1666875"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28053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0" indent="0">
              <a:buNone/>
            </a:pPr>
            <a:r>
              <a:rPr lang="de-CH" dirty="0">
                <a:solidFill>
                  <a:schemeClr val="tx2">
                    <a:lumMod val="90000"/>
                    <a:lumOff val="10000"/>
                  </a:schemeClr>
                </a:solidFill>
              </a:rPr>
              <a:t>Aufgabe:</a:t>
            </a:r>
          </a:p>
          <a:p>
            <a:pPr marL="0" indent="0">
              <a:buNone/>
            </a:pPr>
            <a:r>
              <a:rPr lang="de-CH" dirty="0">
                <a:solidFill>
                  <a:schemeClr val="tx2">
                    <a:lumMod val="90000"/>
                    <a:lumOff val="10000"/>
                  </a:schemeClr>
                </a:solidFill>
              </a:rPr>
              <a:t>Strecke in Karte einzeichnen</a:t>
            </a:r>
          </a:p>
          <a:p>
            <a:pPr marL="0" indent="0">
              <a:buNone/>
            </a:pPr>
            <a:endParaRPr lang="de-CH" dirty="0">
              <a:solidFill>
                <a:schemeClr val="tx2">
                  <a:lumMod val="90000"/>
                  <a:lumOff val="10000"/>
                </a:schemeClr>
              </a:solidFill>
            </a:endParaRPr>
          </a:p>
          <a:p>
            <a:pPr marL="0" indent="0">
              <a:buNone/>
            </a:pPr>
            <a:r>
              <a:rPr lang="de-CH" dirty="0" err="1">
                <a:solidFill>
                  <a:schemeClr val="tx2">
                    <a:lumMod val="90000"/>
                    <a:lumOff val="10000"/>
                  </a:schemeClr>
                </a:solidFill>
              </a:rPr>
              <a:t>LSTB</a:t>
            </a:r>
            <a:r>
              <a:rPr lang="de-CH" dirty="0">
                <a:solidFill>
                  <a:schemeClr val="tx2">
                    <a:lumMod val="90000"/>
                    <a:lumOff val="10000"/>
                  </a:schemeClr>
                </a:solidFill>
              </a:rPr>
              <a:t> – N 47°04’43’’ E007°51’06’’ – </a:t>
            </a:r>
            <a:r>
              <a:rPr lang="de-CH" dirty="0" err="1">
                <a:solidFill>
                  <a:schemeClr val="tx2">
                    <a:lumMod val="90000"/>
                    <a:lumOff val="10000"/>
                  </a:schemeClr>
                </a:solidFill>
              </a:rPr>
              <a:t>Buochs</a:t>
            </a:r>
            <a:r>
              <a:rPr lang="de-CH" dirty="0">
                <a:solidFill>
                  <a:schemeClr val="tx2">
                    <a:lumMod val="90000"/>
                    <a:lumOff val="10000"/>
                  </a:schemeClr>
                </a:solidFill>
              </a:rPr>
              <a:t> Flugplatz – Jungfrau – </a:t>
            </a:r>
            <a:r>
              <a:rPr lang="de-CH" dirty="0" err="1">
                <a:solidFill>
                  <a:schemeClr val="tx2">
                    <a:lumMod val="90000"/>
                    <a:lumOff val="10000"/>
                  </a:schemeClr>
                </a:solidFill>
              </a:rPr>
              <a:t>LSTB</a:t>
            </a:r>
            <a:r>
              <a:rPr lang="de-CH" dirty="0">
                <a:solidFill>
                  <a:schemeClr val="tx2">
                    <a:lumMod val="90000"/>
                    <a:lumOff val="10000"/>
                  </a:schemeClr>
                </a:solidFill>
              </a:rPr>
              <a:t> </a:t>
            </a:r>
          </a:p>
          <a:p>
            <a:pPr marL="0" indent="0">
              <a:buNone/>
            </a:pPr>
            <a:endParaRPr lang="de-CH" dirty="0">
              <a:solidFill>
                <a:schemeClr val="tx2">
                  <a:lumMod val="90000"/>
                  <a:lumOff val="10000"/>
                </a:schemeClr>
              </a:solidFill>
            </a:endParaRPr>
          </a:p>
        </p:txBody>
      </p:sp>
      <p:sp>
        <p:nvSpPr>
          <p:cNvPr id="3" name="Titel 2"/>
          <p:cNvSpPr>
            <a:spLocks noGrp="1"/>
          </p:cNvSpPr>
          <p:nvPr>
            <p:ph type="title"/>
          </p:nvPr>
        </p:nvSpPr>
        <p:spPr/>
        <p:txBody>
          <a:bodyPr>
            <a:normAutofit fontScale="90000"/>
          </a:bodyPr>
          <a:lstStyle/>
          <a:p>
            <a:r>
              <a:rPr lang="de-CH" dirty="0">
                <a:solidFill>
                  <a:schemeClr val="accent6">
                    <a:lumMod val="40000"/>
                    <a:lumOff val="60000"/>
                  </a:schemeClr>
                </a:solidFill>
              </a:rPr>
              <a:t>Übungsflug Navigation</a:t>
            </a:r>
          </a:p>
        </p:txBody>
      </p:sp>
      <p:sp>
        <p:nvSpPr>
          <p:cNvPr id="5" name="Foliennummernplatzhalter 4"/>
          <p:cNvSpPr>
            <a:spLocks noGrp="1"/>
          </p:cNvSpPr>
          <p:nvPr>
            <p:ph type="sldNum" sz="quarter" idx="4"/>
          </p:nvPr>
        </p:nvSpPr>
        <p:spPr/>
        <p:txBody>
          <a:bodyPr/>
          <a:lstStyle/>
          <a:p>
            <a:pPr>
              <a:defRPr/>
            </a:pPr>
            <a:fld id="{A8B3388F-5308-411E-9AE8-5D77DB4DA865}" type="slidenum">
              <a:rPr lang="en-GB" smtClean="0"/>
              <a:pPr>
                <a:defRPr/>
              </a:pPr>
              <a:t>40</a:t>
            </a:fld>
            <a:endParaRPr lang="en-GB" dirty="0"/>
          </a:p>
        </p:txBody>
      </p:sp>
    </p:spTree>
    <p:extLst>
      <p:ext uri="{BB962C8B-B14F-4D97-AF65-F5344CB8AC3E}">
        <p14:creationId xmlns:p14="http://schemas.microsoft.com/office/powerpoint/2010/main" val="2840725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0" indent="0">
              <a:buNone/>
            </a:pPr>
            <a:r>
              <a:rPr lang="de-CH" dirty="0">
                <a:solidFill>
                  <a:schemeClr val="tx2">
                    <a:lumMod val="90000"/>
                    <a:lumOff val="10000"/>
                  </a:schemeClr>
                </a:solidFill>
              </a:rPr>
              <a:t>Aufgabe</a:t>
            </a:r>
          </a:p>
          <a:p>
            <a:pPr marL="0" indent="0">
              <a:buNone/>
            </a:pPr>
            <a:r>
              <a:rPr lang="de-CH" dirty="0">
                <a:solidFill>
                  <a:schemeClr val="tx2">
                    <a:lumMod val="90000"/>
                    <a:lumOff val="10000"/>
                  </a:schemeClr>
                </a:solidFill>
              </a:rPr>
              <a:t>Wie lang ist diese Strecke? In km, </a:t>
            </a:r>
            <a:r>
              <a:rPr lang="de-CH" dirty="0" err="1">
                <a:solidFill>
                  <a:schemeClr val="tx2">
                    <a:lumMod val="90000"/>
                    <a:lumOff val="10000"/>
                  </a:schemeClr>
                </a:solidFill>
              </a:rPr>
              <a:t>NM</a:t>
            </a:r>
            <a:endParaRPr lang="de-CH" dirty="0">
              <a:solidFill>
                <a:schemeClr val="tx2">
                  <a:lumMod val="90000"/>
                  <a:lumOff val="10000"/>
                </a:schemeClr>
              </a:solidFill>
            </a:endParaRPr>
          </a:p>
          <a:p>
            <a:pPr marL="0" indent="0">
              <a:buNone/>
            </a:pPr>
            <a:endParaRPr lang="de-CH" dirty="0">
              <a:solidFill>
                <a:schemeClr val="tx2">
                  <a:lumMod val="90000"/>
                  <a:lumOff val="10000"/>
                </a:schemeClr>
              </a:solidFill>
            </a:endParaRPr>
          </a:p>
          <a:p>
            <a:pPr marL="0" indent="0">
              <a:buNone/>
            </a:pPr>
            <a:endParaRPr lang="de-CH" dirty="0">
              <a:solidFill>
                <a:schemeClr val="tx2">
                  <a:lumMod val="90000"/>
                  <a:lumOff val="10000"/>
                </a:schemeClr>
              </a:solidFill>
            </a:endParaRPr>
          </a:p>
        </p:txBody>
      </p:sp>
      <p:sp>
        <p:nvSpPr>
          <p:cNvPr id="3" name="Titel 2"/>
          <p:cNvSpPr>
            <a:spLocks noGrp="1"/>
          </p:cNvSpPr>
          <p:nvPr>
            <p:ph type="title"/>
          </p:nvPr>
        </p:nvSpPr>
        <p:spPr/>
        <p:txBody>
          <a:bodyPr>
            <a:normAutofit fontScale="90000"/>
          </a:bodyPr>
          <a:lstStyle/>
          <a:p>
            <a:r>
              <a:rPr lang="de-CH" dirty="0">
                <a:solidFill>
                  <a:schemeClr val="accent6">
                    <a:lumMod val="40000"/>
                    <a:lumOff val="60000"/>
                  </a:schemeClr>
                </a:solidFill>
              </a:rPr>
              <a:t>Übungsflug Navigation</a:t>
            </a:r>
          </a:p>
        </p:txBody>
      </p:sp>
      <p:sp>
        <p:nvSpPr>
          <p:cNvPr id="4" name="Fußzeilenplatzhalter 3"/>
          <p:cNvSpPr>
            <a:spLocks noGrp="1"/>
          </p:cNvSpPr>
          <p:nvPr>
            <p:ph type="ftr" sz="quarter" idx="3"/>
          </p:nvPr>
        </p:nvSpPr>
        <p:spPr/>
        <p:txBody>
          <a:bodyPr/>
          <a:lstStyle/>
          <a:p>
            <a:pPr>
              <a:defRPr/>
            </a:pPr>
            <a:r>
              <a:rPr lang="en-GB"/>
              <a:t>Segelfluggruppe Bern</a:t>
            </a:r>
            <a:endParaRPr lang="en-GB" dirty="0"/>
          </a:p>
        </p:txBody>
      </p:sp>
      <p:sp>
        <p:nvSpPr>
          <p:cNvPr id="5" name="Foliennummernplatzhalter 4"/>
          <p:cNvSpPr>
            <a:spLocks noGrp="1"/>
          </p:cNvSpPr>
          <p:nvPr>
            <p:ph type="sldNum" sz="quarter" idx="4"/>
          </p:nvPr>
        </p:nvSpPr>
        <p:spPr/>
        <p:txBody>
          <a:bodyPr/>
          <a:lstStyle/>
          <a:p>
            <a:pPr>
              <a:defRPr/>
            </a:pPr>
            <a:fld id="{A8B3388F-5308-411E-9AE8-5D77DB4DA865}" type="slidenum">
              <a:rPr lang="en-GB" smtClean="0"/>
              <a:pPr>
                <a:defRPr/>
              </a:pPr>
              <a:t>41</a:t>
            </a:fld>
            <a:endParaRPr lang="en-GB" dirty="0"/>
          </a:p>
        </p:txBody>
      </p:sp>
    </p:spTree>
    <p:extLst>
      <p:ext uri="{BB962C8B-B14F-4D97-AF65-F5344CB8AC3E}">
        <p14:creationId xmlns:p14="http://schemas.microsoft.com/office/powerpoint/2010/main" val="27451996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0" indent="0">
              <a:buNone/>
            </a:pPr>
            <a:r>
              <a:rPr lang="de-CH" dirty="0">
                <a:solidFill>
                  <a:schemeClr val="tx2">
                    <a:lumMod val="90000"/>
                    <a:lumOff val="10000"/>
                  </a:schemeClr>
                </a:solidFill>
              </a:rPr>
              <a:t>Aufgabe</a:t>
            </a:r>
          </a:p>
          <a:p>
            <a:pPr marL="0" indent="0">
              <a:buNone/>
            </a:pPr>
            <a:r>
              <a:rPr lang="de-CH" dirty="0">
                <a:solidFill>
                  <a:schemeClr val="tx2">
                    <a:lumMod val="90000"/>
                    <a:lumOff val="10000"/>
                  </a:schemeClr>
                </a:solidFill>
              </a:rPr>
              <a:t>Wie lang ist diese Strecke? In km, </a:t>
            </a:r>
            <a:r>
              <a:rPr lang="de-CH" dirty="0" err="1">
                <a:solidFill>
                  <a:schemeClr val="tx2">
                    <a:lumMod val="90000"/>
                    <a:lumOff val="10000"/>
                  </a:schemeClr>
                </a:solidFill>
              </a:rPr>
              <a:t>NM</a:t>
            </a:r>
            <a:endParaRPr lang="de-CH" dirty="0">
              <a:solidFill>
                <a:schemeClr val="tx2">
                  <a:lumMod val="90000"/>
                  <a:lumOff val="10000"/>
                </a:schemeClr>
              </a:solidFill>
            </a:endParaRPr>
          </a:p>
          <a:p>
            <a:pPr marL="0" indent="0">
              <a:buNone/>
            </a:pPr>
            <a:endParaRPr lang="de-CH" dirty="0">
              <a:solidFill>
                <a:schemeClr val="tx2">
                  <a:lumMod val="90000"/>
                  <a:lumOff val="10000"/>
                </a:schemeClr>
              </a:solidFill>
            </a:endParaRPr>
          </a:p>
          <a:p>
            <a:pPr marL="0" indent="0">
              <a:buNone/>
            </a:pPr>
            <a:r>
              <a:rPr lang="de-CH" dirty="0">
                <a:solidFill>
                  <a:schemeClr val="tx2">
                    <a:lumMod val="90000"/>
                    <a:lumOff val="10000"/>
                  </a:schemeClr>
                </a:solidFill>
              </a:rPr>
              <a:t>Lösung:</a:t>
            </a:r>
          </a:p>
          <a:p>
            <a:pPr marL="0" indent="0">
              <a:buNone/>
            </a:pPr>
            <a:r>
              <a:rPr lang="de-CH" dirty="0">
                <a:solidFill>
                  <a:schemeClr val="tx2">
                    <a:lumMod val="90000"/>
                    <a:lumOff val="10000"/>
                  </a:schemeClr>
                </a:solidFill>
              </a:rPr>
              <a:t>56 + 43 + 59 + 80 = 238km</a:t>
            </a:r>
          </a:p>
          <a:p>
            <a:pPr marL="0" indent="0">
              <a:buNone/>
            </a:pPr>
            <a:r>
              <a:rPr lang="de-CH" dirty="0">
                <a:solidFill>
                  <a:schemeClr val="tx2">
                    <a:lumMod val="90000"/>
                    <a:lumOff val="10000"/>
                  </a:schemeClr>
                </a:solidFill>
              </a:rPr>
              <a:t>30 + 23 + 32 + 43 = 128NM</a:t>
            </a:r>
          </a:p>
        </p:txBody>
      </p:sp>
      <p:sp>
        <p:nvSpPr>
          <p:cNvPr id="3" name="Titel 2"/>
          <p:cNvSpPr>
            <a:spLocks noGrp="1"/>
          </p:cNvSpPr>
          <p:nvPr>
            <p:ph type="title"/>
          </p:nvPr>
        </p:nvSpPr>
        <p:spPr>
          <a:xfrm>
            <a:off x="1919288" y="296509"/>
            <a:ext cx="7848600" cy="1098550"/>
          </a:xfrm>
        </p:spPr>
        <p:txBody>
          <a:bodyPr/>
          <a:lstStyle/>
          <a:p>
            <a:r>
              <a:rPr lang="de-CH" dirty="0">
                <a:solidFill>
                  <a:schemeClr val="accent6">
                    <a:lumMod val="40000"/>
                    <a:lumOff val="60000"/>
                  </a:schemeClr>
                </a:solidFill>
              </a:rPr>
              <a:t>Übungsflug Navigation</a:t>
            </a:r>
          </a:p>
        </p:txBody>
      </p:sp>
      <p:sp>
        <p:nvSpPr>
          <p:cNvPr id="5" name="Foliennummernplatzhalter 4"/>
          <p:cNvSpPr>
            <a:spLocks noGrp="1"/>
          </p:cNvSpPr>
          <p:nvPr>
            <p:ph type="sldNum" sz="quarter" idx="4"/>
          </p:nvPr>
        </p:nvSpPr>
        <p:spPr/>
        <p:txBody>
          <a:bodyPr/>
          <a:lstStyle/>
          <a:p>
            <a:pPr>
              <a:defRPr/>
            </a:pPr>
            <a:fld id="{A8B3388F-5308-411E-9AE8-5D77DB4DA865}" type="slidenum">
              <a:rPr lang="en-GB" smtClean="0"/>
              <a:pPr>
                <a:defRPr/>
              </a:pPr>
              <a:t>42</a:t>
            </a:fld>
            <a:endParaRPr lang="en-GB" dirty="0"/>
          </a:p>
        </p:txBody>
      </p:sp>
    </p:spTree>
    <p:extLst>
      <p:ext uri="{BB962C8B-B14F-4D97-AF65-F5344CB8AC3E}">
        <p14:creationId xmlns:p14="http://schemas.microsoft.com/office/powerpoint/2010/main" val="2955903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0" indent="0">
              <a:buNone/>
            </a:pPr>
            <a:r>
              <a:rPr lang="de-CH" dirty="0">
                <a:solidFill>
                  <a:schemeClr val="tx2">
                    <a:lumMod val="90000"/>
                    <a:lumOff val="10000"/>
                  </a:schemeClr>
                </a:solidFill>
              </a:rPr>
              <a:t>Aufgabe</a:t>
            </a:r>
          </a:p>
          <a:p>
            <a:pPr marL="0" indent="0">
              <a:buNone/>
            </a:pPr>
            <a:r>
              <a:rPr lang="de-CH" dirty="0">
                <a:solidFill>
                  <a:schemeClr val="tx2">
                    <a:lumMod val="90000"/>
                    <a:lumOff val="10000"/>
                  </a:schemeClr>
                </a:solidFill>
              </a:rPr>
              <a:t>Von </a:t>
            </a:r>
            <a:r>
              <a:rPr lang="de-CH" dirty="0" err="1">
                <a:solidFill>
                  <a:schemeClr val="tx2">
                    <a:lumMod val="90000"/>
                    <a:lumOff val="10000"/>
                  </a:schemeClr>
                </a:solidFill>
              </a:rPr>
              <a:t>Eriswil</a:t>
            </a:r>
            <a:r>
              <a:rPr lang="de-CH" dirty="0">
                <a:solidFill>
                  <a:schemeClr val="tx2">
                    <a:lumMod val="90000"/>
                    <a:lumOff val="10000"/>
                  </a:schemeClr>
                </a:solidFill>
              </a:rPr>
              <a:t> bis </a:t>
            </a:r>
            <a:r>
              <a:rPr lang="de-CH" dirty="0" err="1">
                <a:solidFill>
                  <a:schemeClr val="tx2">
                    <a:lumMod val="90000"/>
                    <a:lumOff val="10000"/>
                  </a:schemeClr>
                </a:solidFill>
              </a:rPr>
              <a:t>Buochs</a:t>
            </a:r>
            <a:r>
              <a:rPr lang="de-CH" dirty="0">
                <a:solidFill>
                  <a:schemeClr val="tx2">
                    <a:lumMod val="90000"/>
                    <a:lumOff val="10000"/>
                  </a:schemeClr>
                </a:solidFill>
              </a:rPr>
              <a:t> brauchen wir 18 Min. Wie schnell fliegen wir?</a:t>
            </a:r>
          </a:p>
          <a:p>
            <a:pPr marL="0" indent="0">
              <a:buNone/>
            </a:pPr>
            <a:r>
              <a:rPr lang="de-CH" dirty="0">
                <a:solidFill>
                  <a:schemeClr val="tx2">
                    <a:lumMod val="90000"/>
                    <a:lumOff val="10000"/>
                  </a:schemeClr>
                </a:solidFill>
              </a:rPr>
              <a:t>In km/h, in </a:t>
            </a:r>
            <a:r>
              <a:rPr lang="de-CH" dirty="0" err="1">
                <a:solidFill>
                  <a:schemeClr val="tx2">
                    <a:lumMod val="90000"/>
                    <a:lumOff val="10000"/>
                  </a:schemeClr>
                </a:solidFill>
              </a:rPr>
              <a:t>kt</a:t>
            </a:r>
            <a:r>
              <a:rPr lang="de-CH" dirty="0">
                <a:solidFill>
                  <a:schemeClr val="tx2">
                    <a:lumMod val="90000"/>
                    <a:lumOff val="10000"/>
                  </a:schemeClr>
                </a:solidFill>
              </a:rPr>
              <a:t>, in mph</a:t>
            </a:r>
          </a:p>
          <a:p>
            <a:pPr marL="0" indent="0">
              <a:buNone/>
            </a:pPr>
            <a:r>
              <a:rPr lang="de-CH" dirty="0">
                <a:solidFill>
                  <a:schemeClr val="tx2">
                    <a:lumMod val="90000"/>
                    <a:lumOff val="10000"/>
                  </a:schemeClr>
                </a:solidFill>
              </a:rPr>
              <a:t>Welche Lufträume durchfliegen wir auf einer Flughöhe von 1500m/M zwischen </a:t>
            </a:r>
            <a:r>
              <a:rPr lang="de-CH" dirty="0" err="1">
                <a:solidFill>
                  <a:schemeClr val="tx2">
                    <a:lumMod val="90000"/>
                    <a:lumOff val="10000"/>
                  </a:schemeClr>
                </a:solidFill>
              </a:rPr>
              <a:t>Bellechasse</a:t>
            </a:r>
            <a:r>
              <a:rPr lang="de-CH" dirty="0">
                <a:solidFill>
                  <a:schemeClr val="tx2">
                    <a:lumMod val="90000"/>
                    <a:lumOff val="10000"/>
                  </a:schemeClr>
                </a:solidFill>
              </a:rPr>
              <a:t> und Buochs?</a:t>
            </a:r>
          </a:p>
          <a:p>
            <a:pPr marL="0" indent="0">
              <a:buNone/>
            </a:pPr>
            <a:r>
              <a:rPr lang="de-CH" dirty="0">
                <a:solidFill>
                  <a:schemeClr val="tx2">
                    <a:lumMod val="90000"/>
                    <a:lumOff val="10000"/>
                  </a:schemeClr>
                </a:solidFill>
              </a:rPr>
              <a:t>Auf welche Frequenzen fragen wir für eine Freigabe, falls nötig? </a:t>
            </a:r>
          </a:p>
          <a:p>
            <a:pPr marL="0" indent="0">
              <a:buNone/>
            </a:pPr>
            <a:endParaRPr lang="de-CH" dirty="0">
              <a:solidFill>
                <a:schemeClr val="tx2">
                  <a:lumMod val="90000"/>
                  <a:lumOff val="10000"/>
                </a:schemeClr>
              </a:solidFill>
            </a:endParaRPr>
          </a:p>
        </p:txBody>
      </p:sp>
      <p:sp>
        <p:nvSpPr>
          <p:cNvPr id="3" name="Titel 2"/>
          <p:cNvSpPr>
            <a:spLocks noGrp="1"/>
          </p:cNvSpPr>
          <p:nvPr>
            <p:ph type="title"/>
          </p:nvPr>
        </p:nvSpPr>
        <p:spPr/>
        <p:txBody>
          <a:bodyPr>
            <a:normAutofit fontScale="90000"/>
          </a:bodyPr>
          <a:lstStyle/>
          <a:p>
            <a:r>
              <a:rPr lang="de-CH" dirty="0">
                <a:solidFill>
                  <a:schemeClr val="accent6">
                    <a:lumMod val="40000"/>
                    <a:lumOff val="60000"/>
                  </a:schemeClr>
                </a:solidFill>
              </a:rPr>
              <a:t>Übungsflug Navigation</a:t>
            </a:r>
          </a:p>
        </p:txBody>
      </p:sp>
      <p:sp>
        <p:nvSpPr>
          <p:cNvPr id="5" name="Foliennummernplatzhalter 4"/>
          <p:cNvSpPr>
            <a:spLocks noGrp="1"/>
          </p:cNvSpPr>
          <p:nvPr>
            <p:ph type="sldNum" sz="quarter" idx="4"/>
          </p:nvPr>
        </p:nvSpPr>
        <p:spPr/>
        <p:txBody>
          <a:bodyPr/>
          <a:lstStyle/>
          <a:p>
            <a:pPr>
              <a:defRPr/>
            </a:pPr>
            <a:fld id="{A8B3388F-5308-411E-9AE8-5D77DB4DA865}" type="slidenum">
              <a:rPr lang="en-GB" smtClean="0"/>
              <a:pPr>
                <a:defRPr/>
              </a:pPr>
              <a:t>43</a:t>
            </a:fld>
            <a:endParaRPr lang="en-GB" dirty="0"/>
          </a:p>
        </p:txBody>
      </p:sp>
    </p:spTree>
    <p:extLst>
      <p:ext uri="{BB962C8B-B14F-4D97-AF65-F5344CB8AC3E}">
        <p14:creationId xmlns:p14="http://schemas.microsoft.com/office/powerpoint/2010/main" val="22583004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2014151" y="911226"/>
            <a:ext cx="8587946" cy="5304223"/>
          </a:xfrm>
        </p:spPr>
        <p:txBody>
          <a:bodyPr>
            <a:normAutofit fontScale="85000" lnSpcReduction="20000"/>
          </a:bodyPr>
          <a:lstStyle/>
          <a:p>
            <a:pPr marL="0" indent="0">
              <a:buNone/>
            </a:pPr>
            <a:r>
              <a:rPr lang="de-CH" b="1" dirty="0">
                <a:solidFill>
                  <a:schemeClr val="tx2">
                    <a:lumMod val="90000"/>
                    <a:lumOff val="10000"/>
                  </a:schemeClr>
                </a:solidFill>
              </a:rPr>
              <a:t>Aufgabe</a:t>
            </a:r>
          </a:p>
          <a:p>
            <a:pPr marL="0" indent="0">
              <a:buNone/>
            </a:pPr>
            <a:r>
              <a:rPr lang="de-CH" dirty="0">
                <a:solidFill>
                  <a:schemeClr val="tx2">
                    <a:lumMod val="90000"/>
                    <a:lumOff val="10000"/>
                  </a:schemeClr>
                </a:solidFill>
              </a:rPr>
              <a:t>Von </a:t>
            </a:r>
            <a:r>
              <a:rPr lang="de-CH" dirty="0" err="1">
                <a:solidFill>
                  <a:schemeClr val="tx2">
                    <a:lumMod val="90000"/>
                    <a:lumOff val="10000"/>
                  </a:schemeClr>
                </a:solidFill>
              </a:rPr>
              <a:t>Eriswil</a:t>
            </a:r>
            <a:r>
              <a:rPr lang="de-CH" dirty="0">
                <a:solidFill>
                  <a:schemeClr val="tx2">
                    <a:lumMod val="90000"/>
                    <a:lumOff val="10000"/>
                  </a:schemeClr>
                </a:solidFill>
              </a:rPr>
              <a:t> bis </a:t>
            </a:r>
            <a:r>
              <a:rPr lang="de-CH" dirty="0" err="1">
                <a:solidFill>
                  <a:schemeClr val="tx2">
                    <a:lumMod val="90000"/>
                    <a:lumOff val="10000"/>
                  </a:schemeClr>
                </a:solidFill>
              </a:rPr>
              <a:t>Buochs</a:t>
            </a:r>
            <a:r>
              <a:rPr lang="de-CH" dirty="0">
                <a:solidFill>
                  <a:schemeClr val="tx2">
                    <a:lumMod val="90000"/>
                    <a:lumOff val="10000"/>
                  </a:schemeClr>
                </a:solidFill>
              </a:rPr>
              <a:t> brauchen wir 18 Min. Wie schnell fliegen wir?</a:t>
            </a:r>
          </a:p>
          <a:p>
            <a:pPr marL="0" indent="0">
              <a:buNone/>
            </a:pPr>
            <a:r>
              <a:rPr lang="de-CH" dirty="0">
                <a:solidFill>
                  <a:schemeClr val="tx2">
                    <a:lumMod val="90000"/>
                    <a:lumOff val="10000"/>
                  </a:schemeClr>
                </a:solidFill>
              </a:rPr>
              <a:t>In km/h, in </a:t>
            </a:r>
            <a:r>
              <a:rPr lang="de-CH" dirty="0" err="1">
                <a:solidFill>
                  <a:schemeClr val="tx2">
                    <a:lumMod val="90000"/>
                    <a:lumOff val="10000"/>
                  </a:schemeClr>
                </a:solidFill>
              </a:rPr>
              <a:t>kt</a:t>
            </a:r>
            <a:r>
              <a:rPr lang="de-CH" dirty="0">
                <a:solidFill>
                  <a:schemeClr val="tx2">
                    <a:lumMod val="90000"/>
                    <a:lumOff val="10000"/>
                  </a:schemeClr>
                </a:solidFill>
              </a:rPr>
              <a:t>, in mph</a:t>
            </a:r>
          </a:p>
          <a:p>
            <a:pPr marL="0" indent="0">
              <a:buNone/>
            </a:pPr>
            <a:r>
              <a:rPr lang="de-CH" dirty="0">
                <a:solidFill>
                  <a:schemeClr val="tx2">
                    <a:lumMod val="90000"/>
                    <a:lumOff val="10000"/>
                  </a:schemeClr>
                </a:solidFill>
              </a:rPr>
              <a:t>Welche Lufträume durchfliegen wir auf einer Flughöhe von 1500m/M?</a:t>
            </a:r>
          </a:p>
          <a:p>
            <a:pPr marL="0" indent="0">
              <a:buNone/>
            </a:pPr>
            <a:r>
              <a:rPr lang="de-CH" dirty="0">
                <a:solidFill>
                  <a:schemeClr val="tx2">
                    <a:lumMod val="90000"/>
                    <a:lumOff val="10000"/>
                  </a:schemeClr>
                </a:solidFill>
              </a:rPr>
              <a:t>Benutzungsbedingungen?</a:t>
            </a:r>
          </a:p>
          <a:p>
            <a:pPr marL="0" indent="0">
              <a:buNone/>
            </a:pPr>
            <a:r>
              <a:rPr lang="de-CH" b="1" dirty="0">
                <a:solidFill>
                  <a:schemeClr val="tx2">
                    <a:lumMod val="90000"/>
                    <a:lumOff val="10000"/>
                  </a:schemeClr>
                </a:solidFill>
              </a:rPr>
              <a:t>Lösung:</a:t>
            </a:r>
            <a:r>
              <a:rPr lang="de-CH" dirty="0">
                <a:solidFill>
                  <a:schemeClr val="tx2">
                    <a:lumMod val="90000"/>
                    <a:lumOff val="10000"/>
                  </a:schemeClr>
                </a:solidFill>
              </a:rPr>
              <a:t>	(43km/18)*60 = 143km/h &gt; 77kts &gt; 89mph</a:t>
            </a:r>
          </a:p>
          <a:p>
            <a:pPr marL="0" indent="0">
              <a:buNone/>
            </a:pPr>
            <a:r>
              <a:rPr lang="de-CH" dirty="0">
                <a:solidFill>
                  <a:schemeClr val="tx2">
                    <a:lumMod val="90000"/>
                    <a:lumOff val="10000"/>
                  </a:schemeClr>
                </a:solidFill>
              </a:rPr>
              <a:t>TMA PAY 7 Luftraum E keine Freigabe nötig (aber kontrollierter LR!)</a:t>
            </a:r>
          </a:p>
          <a:p>
            <a:pPr marL="0" indent="0">
              <a:buNone/>
            </a:pPr>
            <a:r>
              <a:rPr lang="de-CH" dirty="0">
                <a:solidFill>
                  <a:schemeClr val="tx2">
                    <a:lumMod val="90000"/>
                    <a:lumOff val="10000"/>
                  </a:schemeClr>
                </a:solidFill>
              </a:rPr>
              <a:t>TMA LSZB1 Luftraum D Freigabe nötig; Grenze CTR / TMA LSZB 1 D (5000ft) Freigabe auf Bern APP 127.325 </a:t>
            </a:r>
          </a:p>
          <a:p>
            <a:pPr marL="0" indent="0">
              <a:buNone/>
            </a:pPr>
            <a:r>
              <a:rPr lang="de-CH" dirty="0">
                <a:solidFill>
                  <a:schemeClr val="tx2">
                    <a:lumMod val="90000"/>
                    <a:lumOff val="10000"/>
                  </a:schemeClr>
                </a:solidFill>
              </a:rPr>
              <a:t>LR E MTT keine Freigabe; LR E Alpen keine Freigabe (unter TMA LSZB 2, später unter LS-R2); LS-R15 Freigabe nötig, falls aktiv (siehe DABS) 125.435</a:t>
            </a:r>
          </a:p>
          <a:p>
            <a:pPr marL="0" indent="0">
              <a:buNone/>
            </a:pPr>
            <a:r>
              <a:rPr lang="de-CH" dirty="0">
                <a:solidFill>
                  <a:schemeClr val="tx2">
                    <a:lumMod val="90000"/>
                    <a:lumOff val="10000"/>
                  </a:schemeClr>
                </a:solidFill>
              </a:rPr>
              <a:t>TMA LSME 2 (INFO 134.130, falls Freigabe nötig EMM TWR 120.425; kurz LR E Alpen; CTR LSMA; CTR LSZC je Freigaben nötig (128.475, 119.625).</a:t>
            </a:r>
          </a:p>
          <a:p>
            <a:pPr marL="0" indent="0">
              <a:buNone/>
            </a:pPr>
            <a:r>
              <a:rPr lang="de-CH" dirty="0">
                <a:solidFill>
                  <a:schemeClr val="tx2">
                    <a:lumMod val="90000"/>
                    <a:lumOff val="10000"/>
                  </a:schemeClr>
                </a:solidFill>
              </a:rPr>
              <a:t>Wenn die Kontrollzonen aktiv sind, gibt es viel zu funken. Am Wochenende sind sie meistens nicht aktiv und es sind nur Positions-Blindmeldungen erforderlich</a:t>
            </a:r>
          </a:p>
          <a:p>
            <a:pPr marL="0" indent="0">
              <a:buNone/>
            </a:pPr>
            <a:r>
              <a:rPr lang="de-CH" dirty="0">
                <a:solidFill>
                  <a:schemeClr val="tx2">
                    <a:lumMod val="90000"/>
                    <a:lumOff val="10000"/>
                  </a:schemeClr>
                </a:solidFill>
              </a:rPr>
              <a:t>Nur so nebenbei: auf 1500m/M kann nicht die ganze Strecke geflogen werden. Quintessenz: eine Flugstrecke muss sorgfältig vorbereitet werden, sonst kommt es nicht gut…</a:t>
            </a:r>
          </a:p>
        </p:txBody>
      </p:sp>
      <p:sp>
        <p:nvSpPr>
          <p:cNvPr id="3" name="Titel 2"/>
          <p:cNvSpPr>
            <a:spLocks noGrp="1"/>
          </p:cNvSpPr>
          <p:nvPr>
            <p:ph type="title"/>
          </p:nvPr>
        </p:nvSpPr>
        <p:spPr/>
        <p:txBody>
          <a:bodyPr>
            <a:normAutofit fontScale="90000"/>
          </a:bodyPr>
          <a:lstStyle/>
          <a:p>
            <a:r>
              <a:rPr lang="de-CH" dirty="0">
                <a:solidFill>
                  <a:schemeClr val="accent6">
                    <a:lumMod val="40000"/>
                    <a:lumOff val="60000"/>
                  </a:schemeClr>
                </a:solidFill>
              </a:rPr>
              <a:t>Übungsflug Navigation</a:t>
            </a:r>
          </a:p>
        </p:txBody>
      </p:sp>
      <p:sp>
        <p:nvSpPr>
          <p:cNvPr id="5" name="Foliennummernplatzhalter 4"/>
          <p:cNvSpPr>
            <a:spLocks noGrp="1"/>
          </p:cNvSpPr>
          <p:nvPr>
            <p:ph type="sldNum" sz="quarter" idx="4"/>
          </p:nvPr>
        </p:nvSpPr>
        <p:spPr/>
        <p:txBody>
          <a:bodyPr/>
          <a:lstStyle/>
          <a:p>
            <a:pPr>
              <a:defRPr/>
            </a:pPr>
            <a:fld id="{A8B3388F-5308-411E-9AE8-5D77DB4DA865}" type="slidenum">
              <a:rPr lang="en-GB" smtClean="0"/>
              <a:pPr>
                <a:defRPr/>
              </a:pPr>
              <a:t>44</a:t>
            </a:fld>
            <a:endParaRPr lang="en-GB" dirty="0"/>
          </a:p>
        </p:txBody>
      </p:sp>
    </p:spTree>
    <p:extLst>
      <p:ext uri="{BB962C8B-B14F-4D97-AF65-F5344CB8AC3E}">
        <p14:creationId xmlns:p14="http://schemas.microsoft.com/office/powerpoint/2010/main" val="1633655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0" indent="0">
              <a:buNone/>
            </a:pPr>
            <a:r>
              <a:rPr lang="de-CH" dirty="0">
                <a:solidFill>
                  <a:schemeClr val="tx2">
                    <a:lumMod val="90000"/>
                    <a:lumOff val="10000"/>
                  </a:schemeClr>
                </a:solidFill>
              </a:rPr>
              <a:t>Aufgabe</a:t>
            </a:r>
          </a:p>
          <a:p>
            <a:pPr marL="457200" indent="-457200">
              <a:buFont typeface="+mj-lt"/>
              <a:buAutoNum type="arabicPeriod"/>
            </a:pPr>
            <a:r>
              <a:rPr lang="de-CH" dirty="0">
                <a:solidFill>
                  <a:schemeClr val="tx2">
                    <a:lumMod val="90000"/>
                    <a:lumOff val="10000"/>
                  </a:schemeClr>
                </a:solidFill>
              </a:rPr>
              <a:t>Welches ist der TC zwischen Jungfrau und </a:t>
            </a:r>
            <a:r>
              <a:rPr lang="de-CH" dirty="0" err="1">
                <a:solidFill>
                  <a:schemeClr val="tx2">
                    <a:lumMod val="90000"/>
                    <a:lumOff val="10000"/>
                  </a:schemeClr>
                </a:solidFill>
              </a:rPr>
              <a:t>Bellechasse</a:t>
            </a:r>
            <a:r>
              <a:rPr lang="de-CH" dirty="0">
                <a:solidFill>
                  <a:schemeClr val="tx2">
                    <a:lumMod val="90000"/>
                    <a:lumOff val="10000"/>
                  </a:schemeClr>
                </a:solidFill>
              </a:rPr>
              <a:t>?</a:t>
            </a:r>
          </a:p>
          <a:p>
            <a:pPr marL="457200" indent="-457200">
              <a:buFont typeface="+mj-lt"/>
              <a:buAutoNum type="arabicPeriod"/>
            </a:pPr>
            <a:r>
              <a:rPr lang="de-CH" dirty="0">
                <a:solidFill>
                  <a:schemeClr val="tx2">
                    <a:lumMod val="90000"/>
                    <a:lumOff val="10000"/>
                  </a:schemeClr>
                </a:solidFill>
              </a:rPr>
              <a:t>Wir fliegen bei der Jungfrau auf 4200m/M aus der Welle ab. Mit 150 km/h hat unser Flugzeug einen Gleitwinkel von 1 : 30. Wie hoch kommen wir über </a:t>
            </a:r>
            <a:r>
              <a:rPr lang="de-CH" dirty="0" err="1">
                <a:solidFill>
                  <a:schemeClr val="tx2">
                    <a:lumMod val="90000"/>
                    <a:lumOff val="10000"/>
                  </a:schemeClr>
                </a:solidFill>
              </a:rPr>
              <a:t>Bellechasse</a:t>
            </a:r>
            <a:r>
              <a:rPr lang="de-CH" dirty="0">
                <a:solidFill>
                  <a:schemeClr val="tx2">
                    <a:lumMod val="90000"/>
                    <a:lumOff val="10000"/>
                  </a:schemeClr>
                </a:solidFill>
              </a:rPr>
              <a:t> an?</a:t>
            </a:r>
          </a:p>
          <a:p>
            <a:pPr marL="0" indent="0">
              <a:buNone/>
            </a:pPr>
            <a:endParaRPr lang="de-CH" dirty="0">
              <a:solidFill>
                <a:schemeClr val="tx2">
                  <a:lumMod val="90000"/>
                  <a:lumOff val="10000"/>
                </a:schemeClr>
              </a:solidFill>
            </a:endParaRPr>
          </a:p>
          <a:p>
            <a:pPr marL="0" indent="0">
              <a:buNone/>
            </a:pPr>
            <a:r>
              <a:rPr lang="de-CH" dirty="0">
                <a:solidFill>
                  <a:schemeClr val="tx2">
                    <a:lumMod val="90000"/>
                    <a:lumOff val="10000"/>
                  </a:schemeClr>
                </a:solidFill>
              </a:rPr>
              <a:t>Lösung:</a:t>
            </a:r>
          </a:p>
          <a:p>
            <a:pPr marL="0" indent="0">
              <a:buNone/>
            </a:pPr>
            <a:r>
              <a:rPr lang="de-CH" dirty="0">
                <a:solidFill>
                  <a:schemeClr val="tx2">
                    <a:lumMod val="90000"/>
                    <a:lumOff val="10000"/>
                  </a:schemeClr>
                </a:solidFill>
              </a:rPr>
              <a:t>1.</a:t>
            </a:r>
          </a:p>
          <a:p>
            <a:pPr marL="0" indent="0">
              <a:buNone/>
            </a:pPr>
            <a:r>
              <a:rPr lang="de-CH" dirty="0">
                <a:solidFill>
                  <a:schemeClr val="tx2">
                    <a:lumMod val="90000"/>
                    <a:lumOff val="10000"/>
                  </a:schemeClr>
                </a:solidFill>
              </a:rPr>
              <a:t>2.</a:t>
            </a:r>
          </a:p>
        </p:txBody>
      </p:sp>
      <p:sp>
        <p:nvSpPr>
          <p:cNvPr id="3" name="Titel 2"/>
          <p:cNvSpPr>
            <a:spLocks noGrp="1"/>
          </p:cNvSpPr>
          <p:nvPr>
            <p:ph type="title"/>
          </p:nvPr>
        </p:nvSpPr>
        <p:spPr/>
        <p:txBody>
          <a:bodyPr>
            <a:normAutofit fontScale="90000"/>
          </a:bodyPr>
          <a:lstStyle/>
          <a:p>
            <a:r>
              <a:rPr lang="de-CH" dirty="0">
                <a:solidFill>
                  <a:schemeClr val="accent6">
                    <a:lumMod val="40000"/>
                    <a:lumOff val="60000"/>
                  </a:schemeClr>
                </a:solidFill>
              </a:rPr>
              <a:t>Übungsflug Navigation</a:t>
            </a:r>
          </a:p>
        </p:txBody>
      </p:sp>
      <p:sp>
        <p:nvSpPr>
          <p:cNvPr id="5" name="Foliennummernplatzhalter 4"/>
          <p:cNvSpPr>
            <a:spLocks noGrp="1"/>
          </p:cNvSpPr>
          <p:nvPr>
            <p:ph type="sldNum" sz="quarter" idx="4"/>
          </p:nvPr>
        </p:nvSpPr>
        <p:spPr/>
        <p:txBody>
          <a:bodyPr/>
          <a:lstStyle/>
          <a:p>
            <a:pPr>
              <a:defRPr/>
            </a:pPr>
            <a:fld id="{A8B3388F-5308-411E-9AE8-5D77DB4DA865}" type="slidenum">
              <a:rPr lang="en-GB" smtClean="0"/>
              <a:pPr>
                <a:defRPr/>
              </a:pPr>
              <a:t>45</a:t>
            </a:fld>
            <a:endParaRPr lang="en-GB" dirty="0"/>
          </a:p>
        </p:txBody>
      </p:sp>
    </p:spTree>
    <p:extLst>
      <p:ext uri="{BB962C8B-B14F-4D97-AF65-F5344CB8AC3E}">
        <p14:creationId xmlns:p14="http://schemas.microsoft.com/office/powerpoint/2010/main" val="6802372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0" indent="0">
              <a:buNone/>
            </a:pPr>
            <a:r>
              <a:rPr lang="de-CH" dirty="0">
                <a:solidFill>
                  <a:schemeClr val="tx2">
                    <a:lumMod val="90000"/>
                    <a:lumOff val="10000"/>
                  </a:schemeClr>
                </a:solidFill>
              </a:rPr>
              <a:t>Aufgabe</a:t>
            </a:r>
          </a:p>
          <a:p>
            <a:pPr marL="457200" indent="-457200">
              <a:buFont typeface="+mj-lt"/>
              <a:buAutoNum type="arabicPeriod"/>
            </a:pPr>
            <a:r>
              <a:rPr lang="de-CH" dirty="0">
                <a:solidFill>
                  <a:schemeClr val="tx2">
                    <a:lumMod val="90000"/>
                    <a:lumOff val="10000"/>
                  </a:schemeClr>
                </a:solidFill>
              </a:rPr>
              <a:t>Welches ist der TC zwischen Jungfrau und </a:t>
            </a:r>
            <a:r>
              <a:rPr lang="de-CH" dirty="0" err="1">
                <a:solidFill>
                  <a:schemeClr val="tx2">
                    <a:lumMod val="90000"/>
                    <a:lumOff val="10000"/>
                  </a:schemeClr>
                </a:solidFill>
              </a:rPr>
              <a:t>Bellechasse</a:t>
            </a:r>
            <a:r>
              <a:rPr lang="de-CH" dirty="0">
                <a:solidFill>
                  <a:schemeClr val="tx2">
                    <a:lumMod val="90000"/>
                    <a:lumOff val="10000"/>
                  </a:schemeClr>
                </a:solidFill>
              </a:rPr>
              <a:t>?</a:t>
            </a:r>
          </a:p>
          <a:p>
            <a:pPr marL="457200" indent="-457200">
              <a:buFont typeface="+mj-lt"/>
              <a:buAutoNum type="arabicPeriod"/>
            </a:pPr>
            <a:r>
              <a:rPr lang="de-CH" dirty="0">
                <a:solidFill>
                  <a:schemeClr val="tx2">
                    <a:lumMod val="90000"/>
                    <a:lumOff val="10000"/>
                  </a:schemeClr>
                </a:solidFill>
              </a:rPr>
              <a:t>Wir fliegen bei der Jungfrau auf 4200m/M aus der Welle ab. Mit 150 km/h hat unser Flugzeug einen Gleitwinkel von 1 : 30. Wie hoch über Grund kommen wir über </a:t>
            </a:r>
            <a:r>
              <a:rPr lang="de-CH" dirty="0" err="1">
                <a:solidFill>
                  <a:schemeClr val="tx2">
                    <a:lumMod val="90000"/>
                    <a:lumOff val="10000"/>
                  </a:schemeClr>
                </a:solidFill>
              </a:rPr>
              <a:t>Bellechasse</a:t>
            </a:r>
            <a:r>
              <a:rPr lang="de-CH" dirty="0">
                <a:solidFill>
                  <a:schemeClr val="tx2">
                    <a:lumMod val="90000"/>
                    <a:lumOff val="10000"/>
                  </a:schemeClr>
                </a:solidFill>
              </a:rPr>
              <a:t> an? Reicht es noch für eine Platzrunde?</a:t>
            </a:r>
          </a:p>
          <a:p>
            <a:pPr marL="0" indent="0">
              <a:buNone/>
            </a:pPr>
            <a:endParaRPr lang="de-CH" dirty="0">
              <a:solidFill>
                <a:schemeClr val="tx2">
                  <a:lumMod val="90000"/>
                  <a:lumOff val="10000"/>
                </a:schemeClr>
              </a:solidFill>
            </a:endParaRPr>
          </a:p>
          <a:p>
            <a:pPr marL="0" indent="0">
              <a:buNone/>
            </a:pPr>
            <a:r>
              <a:rPr lang="de-CH" dirty="0">
                <a:solidFill>
                  <a:schemeClr val="tx2">
                    <a:lumMod val="90000"/>
                    <a:lumOff val="10000"/>
                  </a:schemeClr>
                </a:solidFill>
              </a:rPr>
              <a:t>Lösung:</a:t>
            </a:r>
          </a:p>
          <a:p>
            <a:pPr marL="457200" indent="-457200">
              <a:buFont typeface="+mj-lt"/>
              <a:buAutoNum type="arabicPeriod"/>
            </a:pPr>
            <a:r>
              <a:rPr lang="de-CH" dirty="0">
                <a:solidFill>
                  <a:schemeClr val="tx2">
                    <a:lumMod val="90000"/>
                    <a:lumOff val="10000"/>
                  </a:schemeClr>
                </a:solidFill>
              </a:rPr>
              <a:t>308°</a:t>
            </a:r>
          </a:p>
          <a:p>
            <a:pPr marL="457200" indent="-457200">
              <a:buFont typeface="+mj-lt"/>
              <a:buAutoNum type="arabicPeriod"/>
            </a:pPr>
            <a:r>
              <a:rPr lang="de-CH" dirty="0">
                <a:solidFill>
                  <a:schemeClr val="tx2">
                    <a:lumMod val="90000"/>
                    <a:lumOff val="10000"/>
                  </a:schemeClr>
                </a:solidFill>
              </a:rPr>
              <a:t>Distanz 80 km, Höhenverbrauch 80 / 30 = 2.667 = 2667 m ; 					  4200 – 2667 = 1533 m; Flugplatzhöhe LSTB 433 m/M; Ankunftshöhe = 1100 m AGL, wir haben viel Reserve!</a:t>
            </a:r>
          </a:p>
        </p:txBody>
      </p:sp>
      <p:sp>
        <p:nvSpPr>
          <p:cNvPr id="3" name="Titel 2"/>
          <p:cNvSpPr>
            <a:spLocks noGrp="1"/>
          </p:cNvSpPr>
          <p:nvPr>
            <p:ph type="title"/>
          </p:nvPr>
        </p:nvSpPr>
        <p:spPr/>
        <p:txBody>
          <a:bodyPr>
            <a:normAutofit fontScale="90000"/>
          </a:bodyPr>
          <a:lstStyle/>
          <a:p>
            <a:r>
              <a:rPr lang="de-CH" dirty="0">
                <a:solidFill>
                  <a:schemeClr val="accent6">
                    <a:lumMod val="40000"/>
                    <a:lumOff val="60000"/>
                  </a:schemeClr>
                </a:solidFill>
              </a:rPr>
              <a:t>Übungsflug Navigation</a:t>
            </a:r>
          </a:p>
        </p:txBody>
      </p:sp>
      <p:sp>
        <p:nvSpPr>
          <p:cNvPr id="5" name="Foliennummernplatzhalter 4"/>
          <p:cNvSpPr>
            <a:spLocks noGrp="1"/>
          </p:cNvSpPr>
          <p:nvPr>
            <p:ph type="sldNum" sz="quarter" idx="4"/>
          </p:nvPr>
        </p:nvSpPr>
        <p:spPr/>
        <p:txBody>
          <a:bodyPr/>
          <a:lstStyle/>
          <a:p>
            <a:pPr>
              <a:defRPr/>
            </a:pPr>
            <a:fld id="{A8B3388F-5308-411E-9AE8-5D77DB4DA865}" type="slidenum">
              <a:rPr lang="en-GB" smtClean="0"/>
              <a:pPr>
                <a:defRPr/>
              </a:pPr>
              <a:t>46</a:t>
            </a:fld>
            <a:endParaRPr lang="en-GB" dirty="0"/>
          </a:p>
        </p:txBody>
      </p:sp>
    </p:spTree>
    <p:extLst>
      <p:ext uri="{BB962C8B-B14F-4D97-AF65-F5344CB8AC3E}">
        <p14:creationId xmlns:p14="http://schemas.microsoft.com/office/powerpoint/2010/main" val="3868538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9.1.1 Das Koordinatensystem</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1169256" y="832387"/>
            <a:ext cx="11786397" cy="1902371"/>
          </a:xfrm>
        </p:spPr>
        <p:txBody>
          <a:bodyPr>
            <a:normAutofit/>
          </a:bodyPr>
          <a:lstStyle/>
          <a:p>
            <a:r>
              <a:rPr lang="de-DE" sz="1600" dirty="0">
                <a:hlinkClick r:id="rId3"/>
              </a:rPr>
              <a:t>https://www.geo.admin.ch</a:t>
            </a:r>
            <a:endParaRPr lang="de-DE" sz="1600"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5</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9.1 Grundlagen der Navigation</a:t>
            </a:r>
          </a:p>
        </p:txBody>
      </p:sp>
      <p:pic>
        <p:nvPicPr>
          <p:cNvPr id="8" name="Inhaltsplatzhalter 7">
            <a:extLst>
              <a:ext uri="{FF2B5EF4-FFF2-40B4-BE49-F238E27FC236}">
                <a16:creationId xmlns:a16="http://schemas.microsoft.com/office/drawing/2014/main" id="{CE0609F9-100F-E607-0C1D-A143E2C08AFF}"/>
              </a:ext>
            </a:extLst>
          </p:cNvPr>
          <p:cNvPicPr>
            <a:picLocks noGrp="1" noChangeAspect="1"/>
          </p:cNvPicPr>
          <p:nvPr>
            <p:ph sz="half" idx="1"/>
          </p:nvPr>
        </p:nvPicPr>
        <p:blipFill>
          <a:blip r:embed="rId4"/>
          <a:stretch>
            <a:fillRect/>
          </a:stretch>
        </p:blipFill>
        <p:spPr>
          <a:xfrm>
            <a:off x="1408670" y="1138262"/>
            <a:ext cx="9656425" cy="5431738"/>
          </a:xfrm>
        </p:spPr>
      </p:pic>
    </p:spTree>
    <p:extLst>
      <p:ext uri="{BB962C8B-B14F-4D97-AF65-F5344CB8AC3E}">
        <p14:creationId xmlns:p14="http://schemas.microsoft.com/office/powerpoint/2010/main" val="3812217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9.1.1 Das Koordinatensystem</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6096000" y="924910"/>
            <a:ext cx="6096000" cy="5475890"/>
          </a:xfrm>
        </p:spPr>
        <p:txBody>
          <a:bodyPr>
            <a:normAutofit/>
          </a:bodyPr>
          <a:lstStyle/>
          <a:p>
            <a:r>
              <a:rPr lang="de-DE" dirty="0"/>
              <a:t>Die Erde ist annähernd eine Kugel</a:t>
            </a:r>
          </a:p>
          <a:p>
            <a:r>
              <a:rPr lang="de-DE" dirty="0"/>
              <a:t>Sie dreht sich in 24 Stunden einmal um die Erdachse von </a:t>
            </a:r>
            <a:r>
              <a:rPr lang="de-DE" dirty="0">
                <a:solidFill>
                  <a:srgbClr val="FF0000"/>
                </a:solidFill>
              </a:rPr>
              <a:t>West nach Ost</a:t>
            </a:r>
          </a:p>
          <a:p>
            <a:r>
              <a:rPr lang="de-DE" dirty="0"/>
              <a:t>Vom Nordpol aus betrachtet dreht Sie sich entgegen dem Uhrzeigersinn</a:t>
            </a:r>
          </a:p>
          <a:p>
            <a:r>
              <a:rPr lang="de-DE" dirty="0"/>
              <a:t>Das obere Ende der Erdachse wird als geographischer Nordpol bezeichnet (GN, TN, rwN)</a:t>
            </a:r>
          </a:p>
          <a:p>
            <a:r>
              <a:rPr lang="de-DE" dirty="0"/>
              <a:t>Das untere Ende ist analog der geographische Südpol</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6</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9.1 Grundlagen der Navigation</a:t>
            </a:r>
          </a:p>
        </p:txBody>
      </p:sp>
      <p:pic>
        <p:nvPicPr>
          <p:cNvPr id="7" name="Inhaltsplatzhalter 6" descr="https://www.segelfliegengrundausbildung.de/images/navigatie/aarde.gif">
            <a:hlinkClick r:id="rId3"/>
          </p:cNvPr>
          <p:cNvPicPr>
            <a:picLocks noGrp="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123030" y="815180"/>
            <a:ext cx="5896769" cy="5604669"/>
          </a:xfrm>
          <a:prstGeom prst="rect">
            <a:avLst/>
          </a:prstGeom>
          <a:noFill/>
          <a:ln>
            <a:noFill/>
          </a:ln>
        </p:spPr>
      </p:pic>
    </p:spTree>
    <p:extLst>
      <p:ext uri="{BB962C8B-B14F-4D97-AF65-F5344CB8AC3E}">
        <p14:creationId xmlns:p14="http://schemas.microsoft.com/office/powerpoint/2010/main" val="412353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9.1.1 Das Koordinatensystem</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152400" y="924910"/>
            <a:ext cx="11814972" cy="1142015"/>
          </a:xfrm>
        </p:spPr>
        <p:txBody>
          <a:bodyPr>
            <a:normAutofit/>
          </a:bodyPr>
          <a:lstStyle/>
          <a:p>
            <a:r>
              <a:rPr lang="de-DE" dirty="0"/>
              <a:t>Die Erde dreht sich in einem Jahr einmal um die Sonne wobei die Erdachse um etwa 23,5° gekippt ist</a:t>
            </a:r>
          </a:p>
          <a:p>
            <a:r>
              <a:rPr lang="de-DE" dirty="0"/>
              <a:t>Dies resultiert bei uns in den vier Jahreszeiten durch die entsprechende Tageslänge und die dadurch unterschiedliche Sonneneinstrahlung</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7</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9.1 Grundlagen der Navigation</a:t>
            </a:r>
          </a:p>
        </p:txBody>
      </p:sp>
      <p:pic>
        <p:nvPicPr>
          <p:cNvPr id="7" name="Inhaltsplatzhalter 6" descr="9.1.1.3">
            <a:hlinkClick r:id="rId3"/>
          </p:cNvPr>
          <p:cNvPicPr>
            <a:picLocks noGrp="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146411" y="2028825"/>
            <a:ext cx="11836039" cy="3603928"/>
          </a:xfrm>
          <a:prstGeom prst="rect">
            <a:avLst/>
          </a:prstGeom>
          <a:noFill/>
          <a:ln>
            <a:noFill/>
          </a:ln>
        </p:spPr>
      </p:pic>
    </p:spTree>
    <p:extLst>
      <p:ext uri="{BB962C8B-B14F-4D97-AF65-F5344CB8AC3E}">
        <p14:creationId xmlns:p14="http://schemas.microsoft.com/office/powerpoint/2010/main" val="97149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6048CF-8084-4DD0-9B30-F3BA04E56234}"/>
              </a:ext>
            </a:extLst>
          </p:cNvPr>
          <p:cNvSpPr>
            <a:spLocks noGrp="1"/>
          </p:cNvSpPr>
          <p:nvPr>
            <p:ph type="title"/>
          </p:nvPr>
        </p:nvSpPr>
        <p:spPr/>
        <p:txBody>
          <a:bodyPr>
            <a:normAutofit fontScale="90000"/>
          </a:bodyPr>
          <a:lstStyle/>
          <a:p>
            <a:r>
              <a:rPr lang="de-DE" sz="3600" dirty="0"/>
              <a:t>9.1.1 Das Koordinatensystem</a:t>
            </a:r>
            <a:endParaRPr lang="de-CH" dirty="0"/>
          </a:p>
        </p:txBody>
      </p:sp>
      <p:sp>
        <p:nvSpPr>
          <p:cNvPr id="3" name="Foliennummernplatzhalter 2">
            <a:extLst>
              <a:ext uri="{FF2B5EF4-FFF2-40B4-BE49-F238E27FC236}">
                <a16:creationId xmlns:a16="http://schemas.microsoft.com/office/drawing/2014/main" id="{DA45DBF6-243A-42C5-A2F7-0A8D1BAB64BC}"/>
              </a:ext>
            </a:extLst>
          </p:cNvPr>
          <p:cNvSpPr>
            <a:spLocks noGrp="1"/>
          </p:cNvSpPr>
          <p:nvPr>
            <p:ph type="sldNum" sz="quarter" idx="12"/>
          </p:nvPr>
        </p:nvSpPr>
        <p:spPr/>
        <p:txBody>
          <a:bodyPr/>
          <a:lstStyle/>
          <a:p>
            <a:fld id="{1BAF13B1-D0BA-4A19-B609-64C08BFDA19E}" type="slidenum">
              <a:rPr lang="de-DE" smtClean="0"/>
              <a:pPr/>
              <a:t>8</a:t>
            </a:fld>
            <a:endParaRPr lang="de-DE" dirty="0"/>
          </a:p>
        </p:txBody>
      </p:sp>
      <p:sp>
        <p:nvSpPr>
          <p:cNvPr id="4" name="Textplatzhalter 3">
            <a:extLst>
              <a:ext uri="{FF2B5EF4-FFF2-40B4-BE49-F238E27FC236}">
                <a16:creationId xmlns:a16="http://schemas.microsoft.com/office/drawing/2014/main" id="{B6436F17-1E16-444C-AA9B-C228E0CC177E}"/>
              </a:ext>
            </a:extLst>
          </p:cNvPr>
          <p:cNvSpPr>
            <a:spLocks noGrp="1"/>
          </p:cNvSpPr>
          <p:nvPr>
            <p:ph type="body" sz="quarter" idx="13"/>
          </p:nvPr>
        </p:nvSpPr>
        <p:spPr/>
        <p:txBody>
          <a:bodyPr/>
          <a:lstStyle/>
          <a:p>
            <a:r>
              <a:rPr lang="de-DE" dirty="0"/>
              <a:t>9.1 Grundlagen der Navigation</a:t>
            </a:r>
          </a:p>
          <a:p>
            <a:endParaRPr lang="de-CH" dirty="0"/>
          </a:p>
        </p:txBody>
      </p:sp>
      <p:pic>
        <p:nvPicPr>
          <p:cNvPr id="6" name="Grafik 5" descr="Ein Bild, das Himmel, draußen, Natur, Sonnenuntergang enthält.&#10;&#10;Automatisch generierte Beschreibung">
            <a:extLst>
              <a:ext uri="{FF2B5EF4-FFF2-40B4-BE49-F238E27FC236}">
                <a16:creationId xmlns:a16="http://schemas.microsoft.com/office/drawing/2014/main" id="{49F2189E-589A-4906-98DC-F0E53E3EE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8000" y="745958"/>
            <a:ext cx="7765389" cy="5824042"/>
          </a:xfrm>
          <a:prstGeom prst="rect">
            <a:avLst/>
          </a:prstGeom>
        </p:spPr>
      </p:pic>
    </p:spTree>
    <p:extLst>
      <p:ext uri="{BB962C8B-B14F-4D97-AF65-F5344CB8AC3E}">
        <p14:creationId xmlns:p14="http://schemas.microsoft.com/office/powerpoint/2010/main" val="1196056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9.1.1 Das Koordinatensystem</a:t>
            </a:r>
          </a:p>
        </p:txBody>
      </p:sp>
      <p:sp>
        <p:nvSpPr>
          <p:cNvPr id="3" name="Inhaltsplatzhalter 2">
            <a:extLst>
              <a:ext uri="{FF2B5EF4-FFF2-40B4-BE49-F238E27FC236}">
                <a16:creationId xmlns:a16="http://schemas.microsoft.com/office/drawing/2014/main" id="{82D91192-5D50-49E4-B1FC-E421C191A2E5}"/>
              </a:ext>
            </a:extLst>
          </p:cNvPr>
          <p:cNvSpPr>
            <a:spLocks noGrp="1"/>
          </p:cNvSpPr>
          <p:nvPr>
            <p:ph sz="half" idx="1"/>
          </p:nvPr>
        </p:nvSpPr>
        <p:spPr>
          <a:xfrm>
            <a:off x="189186" y="924910"/>
            <a:ext cx="11755164" cy="913415"/>
          </a:xfrm>
        </p:spPr>
        <p:txBody>
          <a:bodyPr>
            <a:normAutofit fontScale="92500" lnSpcReduction="20000"/>
          </a:bodyPr>
          <a:lstStyle/>
          <a:p>
            <a:r>
              <a:rPr lang="de-DE" sz="1600" dirty="0"/>
              <a:t>Um es uns zu ermöglichen einen beliebigen Standort auf der Erde zu bestimmen, stellen wir uns zur Hilfe Linien auf ihr vor. Diese spannen wir einmal vom Äquator nach Nord bzw. nach Süd, sowie vom Bezugspunkt nach Ost bzw. nach West auf, sie schneiden sich also in einem Winkel von 90° und bilden eine Art Netz.</a:t>
            </a:r>
          </a:p>
          <a:p>
            <a:r>
              <a:rPr lang="de-DE" sz="1600" dirty="0"/>
              <a:t>Die Nord-Süd-Linien nennen wir Meridiane, die Ost-West-Linien Breitenkreise bzw. –parallelen.</a:t>
            </a:r>
          </a:p>
          <a:p>
            <a:endParaRPr lang="de-DE"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9</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9.1 Grundlagen der Navigation</a:t>
            </a:r>
          </a:p>
        </p:txBody>
      </p:sp>
      <p:pic>
        <p:nvPicPr>
          <p:cNvPr id="7" name="Grafik 6" descr="https://www.segelfliegengrundausbildung.de/images/navigatie/aardedc.jp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1395413" y="1844675"/>
            <a:ext cx="9729787" cy="4622800"/>
          </a:xfrm>
          <a:prstGeom prst="rect">
            <a:avLst/>
          </a:prstGeom>
          <a:noFill/>
          <a:ln>
            <a:noFill/>
          </a:ln>
        </p:spPr>
      </p:pic>
    </p:spTree>
    <p:extLst>
      <p:ext uri="{BB962C8B-B14F-4D97-AF65-F5344CB8AC3E}">
        <p14:creationId xmlns:p14="http://schemas.microsoft.com/office/powerpoint/2010/main" val="62466809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1412D02A2B6DB41BE115FF0E64C46EF" ma:contentTypeVersion="19" ma:contentTypeDescription="Ein neues Dokument erstellen." ma:contentTypeScope="" ma:versionID="708973e12594caf87814321843456ad8">
  <xsd:schema xmlns:xsd="http://www.w3.org/2001/XMLSchema" xmlns:xs="http://www.w3.org/2001/XMLSchema" xmlns:p="http://schemas.microsoft.com/office/2006/metadata/properties" xmlns:ns2="1f7d6fa2-b215-4e12-8d40-3a083b1cfae1" xmlns:ns3="d8e81049-108d-4167-b887-aebefd278212" targetNamespace="http://schemas.microsoft.com/office/2006/metadata/properties" ma:root="true" ma:fieldsID="0bcf2a06f55a764d03a61b3105e4f33d" ns2:_="" ns3:_="">
    <xsd:import namespace="1f7d6fa2-b215-4e12-8d40-3a083b1cfae1"/>
    <xsd:import namespace="d8e81049-108d-4167-b887-aebefd27821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_Flow_SignoffStatu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7d6fa2-b215-4e12-8d40-3a083b1cfa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_Flow_SignoffStatus" ma:index="19" nillable="true" ma:displayName="Sign-off status" ma:internalName="Sign_x002d_off_x0020_status">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Bildmarkierungen" ma:readOnly="false" ma:fieldId="{5cf76f15-5ced-4ddc-b409-7134ff3c332f}" ma:taxonomyMulti="true" ma:sspId="88598520-7bd7-44d4-a155-e7106ad1d7d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81049-108d-4167-b887-aebefd278212"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24" nillable="true" ma:displayName="Taxonomy Catch All Column" ma:hidden="true" ma:list="{120a4d76-f615-494d-961e-a28990f34ccb}" ma:internalName="TaxCatchAll" ma:showField="CatchAllData" ma:web="d8e81049-108d-4167-b887-aebefd27821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8e81049-108d-4167-b887-aebefd278212" xsi:nil="true"/>
    <lcf76f155ced4ddcb4097134ff3c332f xmlns="1f7d6fa2-b215-4e12-8d40-3a083b1cfae1">
      <Terms xmlns="http://schemas.microsoft.com/office/infopath/2007/PartnerControls"/>
    </lcf76f155ced4ddcb4097134ff3c332f>
    <_Flow_SignoffStatus xmlns="1f7d6fa2-b215-4e12-8d40-3a083b1cfae1" xsi:nil="true"/>
  </documentManagement>
</p:properties>
</file>

<file path=customXml/itemProps1.xml><?xml version="1.0" encoding="utf-8"?>
<ds:datastoreItem xmlns:ds="http://schemas.openxmlformats.org/officeDocument/2006/customXml" ds:itemID="{A944BDCE-D41B-40F4-968E-DB42058584F0}"/>
</file>

<file path=customXml/itemProps2.xml><?xml version="1.0" encoding="utf-8"?>
<ds:datastoreItem xmlns:ds="http://schemas.openxmlformats.org/officeDocument/2006/customXml" ds:itemID="{BFA49037-7215-42FD-9702-2430689540E6}"/>
</file>

<file path=customXml/itemProps3.xml><?xml version="1.0" encoding="utf-8"?>
<ds:datastoreItem xmlns:ds="http://schemas.openxmlformats.org/officeDocument/2006/customXml" ds:itemID="{32BD0B9A-1378-43F6-96AE-98985BF7711A}"/>
</file>

<file path=docProps/app.xml><?xml version="1.0" encoding="utf-8"?>
<Properties xmlns="http://schemas.openxmlformats.org/officeDocument/2006/extended-properties" xmlns:vt="http://schemas.openxmlformats.org/officeDocument/2006/docPropsVTypes">
  <TotalTime>0</TotalTime>
  <Words>4579</Words>
  <Application>Microsoft Office PowerPoint</Application>
  <PresentationFormat>Breitbild</PresentationFormat>
  <Paragraphs>635</Paragraphs>
  <Slides>46</Slides>
  <Notes>29</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46</vt:i4>
      </vt:variant>
    </vt:vector>
  </HeadingPairs>
  <TitlesOfParts>
    <vt:vector size="52" baseType="lpstr">
      <vt:lpstr>Arial</vt:lpstr>
      <vt:lpstr>Arial Rounded MT Bold</vt:lpstr>
      <vt:lpstr>Calibri</vt:lpstr>
      <vt:lpstr>Calibri Light</vt:lpstr>
      <vt:lpstr>Wingdings</vt:lpstr>
      <vt:lpstr>Office</vt:lpstr>
      <vt:lpstr>PowerPoint-Präsentation</vt:lpstr>
      <vt:lpstr>Navigation: Gliederung (SFCL)</vt:lpstr>
      <vt:lpstr>9.1 Grundlagen der Navigation</vt:lpstr>
      <vt:lpstr>Grundlagen der Navigation: Gliederung (SFCL)</vt:lpstr>
      <vt:lpstr>9.1.1 Das Koordinatensystem</vt:lpstr>
      <vt:lpstr>9.1.1 Das Koordinatensystem</vt:lpstr>
      <vt:lpstr>9.1.1 Das Koordinatensystem</vt:lpstr>
      <vt:lpstr>9.1.1 Das Koordinatensystem</vt:lpstr>
      <vt:lpstr>9.1.1 Das Koordinatensystem</vt:lpstr>
      <vt:lpstr>9.1.1 Das Koordinatensystem</vt:lpstr>
      <vt:lpstr>9.1.1 Das Koordinatensystem</vt:lpstr>
      <vt:lpstr>9.1.1 Das Koordinatensystem</vt:lpstr>
      <vt:lpstr>9.1.1 Das Koordinatensystem</vt:lpstr>
      <vt:lpstr>9.1.1 Zeitzonen</vt:lpstr>
      <vt:lpstr>9.1.1 Zeitzonen</vt:lpstr>
      <vt:lpstr>9.1.1 Zeitzonen</vt:lpstr>
      <vt:lpstr>9.1.1 ICAO Karte</vt:lpstr>
      <vt:lpstr>9.1.2 Die Kompassrose</vt:lpstr>
      <vt:lpstr>9.1.3.1 Kursgleiche und Großkreis</vt:lpstr>
      <vt:lpstr>9.1.3.1 Grosskreisroute München – San Franzisko</vt:lpstr>
      <vt:lpstr>9.2 Erdmagnetfeld und Kompass</vt:lpstr>
      <vt:lpstr>Erdmagnetfeld</vt:lpstr>
      <vt:lpstr>Wanderung des Magnetischen Nordpols</vt:lpstr>
      <vt:lpstr>9.1.3.2 Vom rwK zum KK</vt:lpstr>
      <vt:lpstr>Magnetkompass</vt:lpstr>
      <vt:lpstr>9.1.3.2 Vom rwK zum KK</vt:lpstr>
      <vt:lpstr>Magnetkompass</vt:lpstr>
      <vt:lpstr>9.1.3.2 Vom rwK zum KK</vt:lpstr>
      <vt:lpstr>9.1.3.3 Das Winddreieck</vt:lpstr>
      <vt:lpstr>9.1.3.3 Das Winddreieck</vt:lpstr>
      <vt:lpstr>9.1.3.4 Die Windwinkel</vt:lpstr>
      <vt:lpstr>9.1.3.5 Vollständiges Kursdiagramm</vt:lpstr>
      <vt:lpstr>9.1.3 Kursbestimmung (Gliederung SFCL)</vt:lpstr>
      <vt:lpstr>9.1.3.6 Vom rwK zum KSK und zurück</vt:lpstr>
      <vt:lpstr>9.1.3.7 Zusammenfassung Begriffe</vt:lpstr>
      <vt:lpstr>9.1.5 Maßeinheiten</vt:lpstr>
      <vt:lpstr>9.1.5 Maßeinheiten</vt:lpstr>
      <vt:lpstr>9.1.4 Höhenmessereinstellungen</vt:lpstr>
      <vt:lpstr>9.1.4 Höhenmessereinstellungen</vt:lpstr>
      <vt:lpstr>Übungsflug Navigation</vt:lpstr>
      <vt:lpstr>Übungsflug Navigation</vt:lpstr>
      <vt:lpstr>Übungsflug Navigation</vt:lpstr>
      <vt:lpstr>Übungsflug Navigation</vt:lpstr>
      <vt:lpstr>Übungsflug Navigation</vt:lpstr>
      <vt:lpstr>Übungsflug Navigation</vt:lpstr>
      <vt:lpstr>Übungsflug Navigation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SFCL Navigation</dc:subject>
  <dc:creator>Georg Schulte</dc:creator>
  <cp:lastModifiedBy>training</cp:lastModifiedBy>
  <cp:revision>240</cp:revision>
  <dcterms:created xsi:type="dcterms:W3CDTF">2021-05-15T14:36:40Z</dcterms:created>
  <dcterms:modified xsi:type="dcterms:W3CDTF">2023-02-13T07:29:31Z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0x010100F1412D02A2B6DB41BE115FF0E64C46EF</vt:lpwstr>
  </property>
</Properties>
</file>